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0693400" cy="7569200"/>
  <p:notesSz cx="10693400" cy="7569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FCFCF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373435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FCFCF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373435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FCFCF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566"/>
            <a:ext cx="10692130" cy="7557770"/>
          </a:xfrm>
          <a:custGeom>
            <a:avLst/>
            <a:gdLst/>
            <a:ahLst/>
            <a:cxnLst/>
            <a:rect l="l" t="t" r="r" b="b"/>
            <a:pathLst>
              <a:path w="10692130" h="7557770">
                <a:moveTo>
                  <a:pt x="0" y="0"/>
                </a:moveTo>
                <a:lnTo>
                  <a:pt x="10691808" y="0"/>
                </a:lnTo>
                <a:lnTo>
                  <a:pt x="10691808" y="7557433"/>
                </a:lnTo>
                <a:lnTo>
                  <a:pt x="0" y="7557433"/>
                </a:lnTo>
                <a:lnTo>
                  <a:pt x="0" y="0"/>
                </a:lnTo>
                <a:close/>
              </a:path>
            </a:pathLst>
          </a:custGeom>
          <a:solidFill>
            <a:srgbClr val="2828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1" i="0">
                <a:solidFill>
                  <a:srgbClr val="FCFCF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1583" y="0"/>
            <a:ext cx="2194560" cy="755903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5551" y="110489"/>
            <a:ext cx="1927225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FCFCF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04874" y="2533598"/>
            <a:ext cx="8305165" cy="3827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373435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jp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jp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jp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exclusive.k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3556"/>
            <a:ext cx="10692384" cy="75620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3556"/>
            <a:ext cx="10692384" cy="7562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24711" y="2206751"/>
            <a:ext cx="9220200" cy="4368165"/>
            <a:chOff x="1124711" y="2206751"/>
            <a:chExt cx="9220200" cy="4368165"/>
          </a:xfrm>
        </p:grpSpPr>
        <p:sp>
          <p:nvSpPr>
            <p:cNvPr id="3" name="object 3"/>
            <p:cNvSpPr/>
            <p:nvPr/>
          </p:nvSpPr>
          <p:spPr>
            <a:xfrm>
              <a:off x="1188719" y="2279903"/>
              <a:ext cx="9156700" cy="4294505"/>
            </a:xfrm>
            <a:custGeom>
              <a:avLst/>
              <a:gdLst/>
              <a:ahLst/>
              <a:cxnLst/>
              <a:rect l="l" t="t" r="r" b="b"/>
              <a:pathLst>
                <a:path w="9156700" h="4294505">
                  <a:moveTo>
                    <a:pt x="9156192" y="0"/>
                  </a:moveTo>
                  <a:lnTo>
                    <a:pt x="0" y="0"/>
                  </a:lnTo>
                  <a:lnTo>
                    <a:pt x="0" y="4294505"/>
                  </a:lnTo>
                  <a:lnTo>
                    <a:pt x="9156192" y="4294505"/>
                  </a:lnTo>
                  <a:lnTo>
                    <a:pt x="9156192" y="0"/>
                  </a:lnTo>
                  <a:close/>
                </a:path>
              </a:pathLst>
            </a:custGeom>
            <a:solidFill>
              <a:srgbClr val="EB30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27759" y="2209799"/>
              <a:ext cx="9156700" cy="4294505"/>
            </a:xfrm>
            <a:custGeom>
              <a:avLst/>
              <a:gdLst/>
              <a:ahLst/>
              <a:cxnLst/>
              <a:rect l="l" t="t" r="r" b="b"/>
              <a:pathLst>
                <a:path w="9156700" h="4294505">
                  <a:moveTo>
                    <a:pt x="9156192" y="0"/>
                  </a:moveTo>
                  <a:lnTo>
                    <a:pt x="0" y="0"/>
                  </a:lnTo>
                  <a:lnTo>
                    <a:pt x="0" y="4294505"/>
                  </a:lnTo>
                  <a:lnTo>
                    <a:pt x="9156192" y="4294505"/>
                  </a:lnTo>
                  <a:lnTo>
                    <a:pt x="9156192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27759" y="2209799"/>
              <a:ext cx="9156700" cy="4294505"/>
            </a:xfrm>
            <a:custGeom>
              <a:avLst/>
              <a:gdLst/>
              <a:ahLst/>
              <a:cxnLst/>
              <a:rect l="l" t="t" r="r" b="b"/>
              <a:pathLst>
                <a:path w="9156700" h="4294505">
                  <a:moveTo>
                    <a:pt x="0" y="4294505"/>
                  </a:moveTo>
                  <a:lnTo>
                    <a:pt x="9156192" y="4294505"/>
                  </a:lnTo>
                  <a:lnTo>
                    <a:pt x="9156192" y="0"/>
                  </a:lnTo>
                  <a:lnTo>
                    <a:pt x="0" y="0"/>
                  </a:lnTo>
                  <a:lnTo>
                    <a:pt x="0" y="4294505"/>
                  </a:lnTo>
                  <a:close/>
                </a:path>
              </a:pathLst>
            </a:custGeom>
            <a:ln w="6096">
              <a:solidFill>
                <a:srgbClr val="EB303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237738" y="599389"/>
            <a:ext cx="5557520" cy="1214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3299"/>
              </a:lnSpc>
            </a:pPr>
            <a:r>
              <a:rPr spc="-260" dirty="0">
                <a:solidFill>
                  <a:srgbClr val="373435"/>
                </a:solidFill>
              </a:rPr>
              <a:t>Приглашаем</a:t>
            </a:r>
            <a:r>
              <a:rPr spc="-310" dirty="0">
                <a:solidFill>
                  <a:srgbClr val="373435"/>
                </a:solidFill>
              </a:rPr>
              <a:t> </a:t>
            </a:r>
            <a:r>
              <a:rPr spc="-25" dirty="0">
                <a:solidFill>
                  <a:srgbClr val="373435"/>
                </a:solidFill>
              </a:rPr>
              <a:t>в</a:t>
            </a:r>
            <a:r>
              <a:rPr spc="-315" dirty="0">
                <a:solidFill>
                  <a:srgbClr val="373435"/>
                </a:solidFill>
              </a:rPr>
              <a:t> </a:t>
            </a:r>
            <a:r>
              <a:rPr spc="-220" dirty="0">
                <a:solidFill>
                  <a:srgbClr val="373435"/>
                </a:solidFill>
              </a:rPr>
              <a:t>экосистему</a:t>
            </a:r>
            <a:r>
              <a:rPr spc="-285" dirty="0">
                <a:solidFill>
                  <a:srgbClr val="373435"/>
                </a:solidFill>
              </a:rPr>
              <a:t> </a:t>
            </a:r>
            <a:r>
              <a:rPr spc="-155" dirty="0">
                <a:solidFill>
                  <a:srgbClr val="373435"/>
                </a:solidFill>
              </a:rPr>
              <a:t>exclusive.kz, </a:t>
            </a:r>
            <a:r>
              <a:rPr spc="-25" dirty="0">
                <a:solidFill>
                  <a:srgbClr val="373435"/>
                </a:solidFill>
              </a:rPr>
              <a:t>в</a:t>
            </a:r>
            <a:r>
              <a:rPr spc="-355" dirty="0">
                <a:solidFill>
                  <a:srgbClr val="373435"/>
                </a:solidFill>
              </a:rPr>
              <a:t> </a:t>
            </a:r>
            <a:r>
              <a:rPr spc="-165" dirty="0">
                <a:solidFill>
                  <a:srgbClr val="373435"/>
                </a:solidFill>
              </a:rPr>
              <a:t>которую</a:t>
            </a:r>
            <a:r>
              <a:rPr spc="-370" dirty="0">
                <a:solidFill>
                  <a:srgbClr val="373435"/>
                </a:solidFill>
              </a:rPr>
              <a:t> </a:t>
            </a:r>
            <a:r>
              <a:rPr spc="-170" dirty="0">
                <a:solidFill>
                  <a:srgbClr val="373435"/>
                </a:solidFill>
              </a:rPr>
              <a:t>вовлечено</a:t>
            </a:r>
            <a:r>
              <a:rPr spc="-345" dirty="0">
                <a:solidFill>
                  <a:srgbClr val="373435"/>
                </a:solidFill>
              </a:rPr>
              <a:t> </a:t>
            </a:r>
            <a:r>
              <a:rPr spc="-155" dirty="0">
                <a:solidFill>
                  <a:srgbClr val="373435"/>
                </a:solidFill>
              </a:rPr>
              <a:t>более</a:t>
            </a:r>
            <a:r>
              <a:rPr spc="-260" dirty="0">
                <a:solidFill>
                  <a:srgbClr val="373435"/>
                </a:solidFill>
              </a:rPr>
              <a:t> </a:t>
            </a:r>
            <a:r>
              <a:rPr dirty="0">
                <a:solidFill>
                  <a:srgbClr val="373435"/>
                </a:solidFill>
              </a:rPr>
              <a:t>5</a:t>
            </a:r>
            <a:r>
              <a:rPr spc="-355" dirty="0">
                <a:solidFill>
                  <a:srgbClr val="373435"/>
                </a:solidFill>
              </a:rPr>
              <a:t> </a:t>
            </a:r>
            <a:r>
              <a:rPr spc="-20" dirty="0">
                <a:solidFill>
                  <a:srgbClr val="373435"/>
                </a:solidFill>
              </a:rPr>
              <a:t>млн.</a:t>
            </a: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pc="-165" dirty="0">
                <a:solidFill>
                  <a:srgbClr val="373435"/>
                </a:solidFill>
              </a:rPr>
              <a:t>человек</a:t>
            </a:r>
            <a:r>
              <a:rPr spc="-145" dirty="0">
                <a:solidFill>
                  <a:srgbClr val="373435"/>
                </a:solidFill>
              </a:rPr>
              <a:t> </a:t>
            </a:r>
            <a:r>
              <a:rPr spc="-10" dirty="0">
                <a:solidFill>
                  <a:srgbClr val="373435"/>
                </a:solidFill>
              </a:rPr>
              <a:t>ежемесячно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240" algn="just">
              <a:lnSpc>
                <a:spcPts val="1635"/>
              </a:lnSpc>
              <a:spcBef>
                <a:spcPts val="95"/>
              </a:spcBef>
            </a:pPr>
            <a:r>
              <a:rPr dirty="0"/>
              <a:t>Это</a:t>
            </a:r>
            <a:r>
              <a:rPr spc="-95" dirty="0"/>
              <a:t> </a:t>
            </a:r>
            <a:r>
              <a:rPr dirty="0"/>
              <a:t>1</a:t>
            </a:r>
            <a:r>
              <a:rPr spc="-85" dirty="0"/>
              <a:t> </a:t>
            </a:r>
            <a:r>
              <a:rPr spc="-10" dirty="0"/>
              <a:t>млн.</a:t>
            </a:r>
            <a:r>
              <a:rPr spc="-55" dirty="0"/>
              <a:t> </a:t>
            </a:r>
            <a:r>
              <a:rPr spc="-30" dirty="0"/>
              <a:t>уникальных</a:t>
            </a:r>
            <a:r>
              <a:rPr spc="5" dirty="0"/>
              <a:t> </a:t>
            </a:r>
            <a:r>
              <a:rPr spc="-30" dirty="0"/>
              <a:t>пользователей</a:t>
            </a:r>
            <a:r>
              <a:rPr spc="5" dirty="0"/>
              <a:t> </a:t>
            </a:r>
            <a:r>
              <a:rPr dirty="0"/>
              <a:t>в</a:t>
            </a:r>
            <a:r>
              <a:rPr spc="-70" dirty="0"/>
              <a:t> </a:t>
            </a:r>
            <a:r>
              <a:rPr spc="-30" dirty="0"/>
              <a:t>месяц</a:t>
            </a:r>
            <a:r>
              <a:rPr spc="-35" dirty="0"/>
              <a:t> </a:t>
            </a:r>
            <a:r>
              <a:rPr dirty="0"/>
              <a:t>на</a:t>
            </a:r>
            <a:r>
              <a:rPr spc="-55" dirty="0"/>
              <a:t> </a:t>
            </a:r>
            <a:r>
              <a:rPr spc="-25" dirty="0"/>
              <a:t>сайте</a:t>
            </a:r>
            <a:r>
              <a:rPr spc="-60" dirty="0"/>
              <a:t> </a:t>
            </a:r>
            <a:r>
              <a:rPr spc="-10" dirty="0">
                <a:solidFill>
                  <a:srgbClr val="EB3037"/>
                </a:solidFill>
              </a:rPr>
              <a:t>exclusive.kz</a:t>
            </a:r>
          </a:p>
          <a:p>
            <a:pPr marL="15240" marR="3713479" algn="just">
              <a:lnSpc>
                <a:spcPct val="92900"/>
              </a:lnSpc>
              <a:spcBef>
                <a:spcPts val="70"/>
              </a:spcBef>
            </a:pPr>
            <a:r>
              <a:rPr spc="-5" dirty="0" err="1"/>
              <a:t>Это</a:t>
            </a:r>
            <a:r>
              <a:rPr spc="-45" dirty="0"/>
              <a:t> </a:t>
            </a:r>
            <a:r>
              <a:rPr spc="-15" dirty="0" smtClean="0"/>
              <a:t>3</a:t>
            </a:r>
            <a:r>
              <a:rPr lang="ru-RU" spc="-15" dirty="0" smtClean="0"/>
              <a:t>4</a:t>
            </a:r>
            <a:r>
              <a:rPr spc="-20" dirty="0" smtClean="0"/>
              <a:t> </a:t>
            </a:r>
            <a:r>
              <a:rPr spc="-15" dirty="0"/>
              <a:t>000</a:t>
            </a:r>
            <a:r>
              <a:rPr spc="5" dirty="0"/>
              <a:t> </a:t>
            </a:r>
            <a:r>
              <a:rPr spc="-15" dirty="0"/>
              <a:t>подписчиков</a:t>
            </a:r>
            <a:r>
              <a:rPr spc="45" dirty="0"/>
              <a:t> </a:t>
            </a:r>
            <a:r>
              <a:rPr dirty="0"/>
              <a:t>в</a:t>
            </a:r>
            <a:r>
              <a:rPr spc="-35" dirty="0"/>
              <a:t> </a:t>
            </a:r>
            <a:r>
              <a:rPr spc="-20" dirty="0"/>
              <a:t>Facebook</a:t>
            </a:r>
            <a:r>
              <a:rPr spc="35" dirty="0"/>
              <a:t> </a:t>
            </a:r>
            <a:r>
              <a:rPr spc="-10" dirty="0"/>
              <a:t>с</a:t>
            </a:r>
            <a:r>
              <a:rPr spc="-15" dirty="0"/>
              <a:t> охватом</a:t>
            </a:r>
            <a:r>
              <a:rPr dirty="0"/>
              <a:t> </a:t>
            </a:r>
            <a:r>
              <a:rPr spc="-15" dirty="0"/>
              <a:t>9,4</a:t>
            </a:r>
            <a:r>
              <a:rPr spc="-20" dirty="0"/>
              <a:t> </a:t>
            </a:r>
            <a:r>
              <a:rPr spc="-35" dirty="0"/>
              <a:t>млн.</a:t>
            </a:r>
            <a:r>
              <a:rPr spc="-5" dirty="0"/>
              <a:t> </a:t>
            </a:r>
            <a:r>
              <a:rPr spc="-5" dirty="0" err="1"/>
              <a:t>Это</a:t>
            </a:r>
            <a:r>
              <a:rPr spc="-90" dirty="0"/>
              <a:t> </a:t>
            </a:r>
            <a:r>
              <a:rPr lang="ru-RU" spc="-15" dirty="0" smtClean="0"/>
              <a:t>50</a:t>
            </a:r>
            <a:r>
              <a:rPr spc="-114" dirty="0" smtClean="0"/>
              <a:t> </a:t>
            </a:r>
            <a:r>
              <a:rPr spc="-15" dirty="0"/>
              <a:t>000</a:t>
            </a:r>
            <a:r>
              <a:rPr spc="-90" dirty="0"/>
              <a:t> </a:t>
            </a:r>
            <a:r>
              <a:rPr spc="-15" dirty="0"/>
              <a:t>подписчиков</a:t>
            </a:r>
            <a:r>
              <a:rPr spc="-145" dirty="0"/>
              <a:t> </a:t>
            </a:r>
            <a:r>
              <a:rPr spc="-20" dirty="0"/>
              <a:t>и</a:t>
            </a:r>
            <a:r>
              <a:rPr spc="-95" dirty="0"/>
              <a:t> </a:t>
            </a:r>
            <a:r>
              <a:rPr spc="-15" dirty="0"/>
              <a:t>Instagram</a:t>
            </a:r>
            <a:r>
              <a:rPr spc="245" dirty="0"/>
              <a:t> </a:t>
            </a:r>
            <a:r>
              <a:rPr spc="-10" dirty="0"/>
              <a:t>с</a:t>
            </a:r>
            <a:r>
              <a:rPr spc="-60" dirty="0"/>
              <a:t> </a:t>
            </a:r>
            <a:r>
              <a:rPr spc="-15" dirty="0"/>
              <a:t>охватом</a:t>
            </a:r>
            <a:r>
              <a:rPr spc="-145" dirty="0"/>
              <a:t> </a:t>
            </a:r>
            <a:r>
              <a:rPr spc="-15" dirty="0"/>
              <a:t>27,3</a:t>
            </a:r>
            <a:r>
              <a:rPr spc="-70" dirty="0"/>
              <a:t> </a:t>
            </a:r>
            <a:r>
              <a:rPr spc="-35" dirty="0"/>
              <a:t>млн.</a:t>
            </a:r>
            <a:r>
              <a:rPr spc="-5" dirty="0"/>
              <a:t> Это</a:t>
            </a:r>
            <a:r>
              <a:rPr spc="-20" dirty="0"/>
              <a:t> </a:t>
            </a:r>
            <a:r>
              <a:rPr spc="-10" dirty="0"/>
              <a:t>3</a:t>
            </a:r>
            <a:r>
              <a:rPr spc="-20" dirty="0"/>
              <a:t> </a:t>
            </a:r>
            <a:r>
              <a:rPr lang="ru-RU" spc="-15" dirty="0"/>
              <a:t>9</a:t>
            </a:r>
            <a:r>
              <a:rPr spc="-15" dirty="0" smtClean="0"/>
              <a:t>00</a:t>
            </a:r>
            <a:r>
              <a:rPr spc="-20" dirty="0" smtClean="0"/>
              <a:t> </a:t>
            </a:r>
            <a:r>
              <a:rPr spc="-15" dirty="0"/>
              <a:t>подписчиков</a:t>
            </a:r>
            <a:r>
              <a:rPr spc="45" dirty="0"/>
              <a:t> </a:t>
            </a:r>
            <a:r>
              <a:rPr dirty="0"/>
              <a:t>в</a:t>
            </a:r>
            <a:r>
              <a:rPr spc="-5" dirty="0"/>
              <a:t> </a:t>
            </a:r>
            <a:r>
              <a:rPr spc="-20" dirty="0"/>
              <a:t>Telegram.</a:t>
            </a:r>
          </a:p>
          <a:p>
            <a:pPr marL="15240" marR="4109720">
              <a:lnSpc>
                <a:spcPct val="95800"/>
              </a:lnSpc>
              <a:spcBef>
                <a:spcPts val="70"/>
              </a:spcBef>
            </a:pPr>
            <a:r>
              <a:rPr dirty="0"/>
              <a:t>Это</a:t>
            </a:r>
            <a:r>
              <a:rPr spc="-80" dirty="0"/>
              <a:t> </a:t>
            </a:r>
            <a:r>
              <a:rPr dirty="0"/>
              <a:t>1000</a:t>
            </a:r>
            <a:r>
              <a:rPr spc="-60" dirty="0"/>
              <a:t> </a:t>
            </a:r>
            <a:r>
              <a:rPr dirty="0"/>
              <a:t>подписчиков</a:t>
            </a:r>
            <a:r>
              <a:rPr spc="20" dirty="0"/>
              <a:t> </a:t>
            </a:r>
            <a:r>
              <a:rPr dirty="0"/>
              <a:t>в</a:t>
            </a:r>
            <a:r>
              <a:rPr spc="-65" dirty="0"/>
              <a:t> </a:t>
            </a:r>
            <a:r>
              <a:rPr dirty="0"/>
              <a:t>Threads</a:t>
            </a:r>
            <a:r>
              <a:rPr spc="-10" dirty="0"/>
              <a:t> </a:t>
            </a:r>
            <a:r>
              <a:rPr dirty="0"/>
              <a:t>с</a:t>
            </a:r>
            <a:r>
              <a:rPr spc="-50" dirty="0"/>
              <a:t> </a:t>
            </a:r>
            <a:r>
              <a:rPr dirty="0"/>
              <a:t>охватом</a:t>
            </a:r>
            <a:r>
              <a:rPr spc="-35" dirty="0"/>
              <a:t> </a:t>
            </a:r>
            <a:r>
              <a:rPr dirty="0"/>
              <a:t>22</a:t>
            </a:r>
            <a:r>
              <a:rPr spc="-80" dirty="0"/>
              <a:t> </a:t>
            </a:r>
            <a:r>
              <a:rPr spc="-20" dirty="0"/>
              <a:t>тыс. </a:t>
            </a:r>
            <a:r>
              <a:rPr dirty="0"/>
              <a:t>Это</a:t>
            </a:r>
            <a:r>
              <a:rPr spc="-80" dirty="0"/>
              <a:t> </a:t>
            </a:r>
            <a:r>
              <a:rPr spc="-20" dirty="0" err="1"/>
              <a:t>более</a:t>
            </a:r>
            <a:r>
              <a:rPr spc="-95" dirty="0"/>
              <a:t> </a:t>
            </a:r>
            <a:r>
              <a:rPr spc="-20" dirty="0" smtClean="0"/>
              <a:t>13</a:t>
            </a:r>
            <a:r>
              <a:rPr lang="ru-RU" spc="-20" dirty="0" smtClean="0"/>
              <a:t>1</a:t>
            </a:r>
            <a:r>
              <a:rPr spc="-95" dirty="0" smtClean="0"/>
              <a:t> </a:t>
            </a:r>
            <a:r>
              <a:rPr spc="-20" dirty="0"/>
              <a:t>000</a:t>
            </a:r>
            <a:r>
              <a:rPr spc="-90" dirty="0"/>
              <a:t> </a:t>
            </a:r>
            <a:r>
              <a:rPr spc="-30" dirty="0"/>
              <a:t>подписчиков</a:t>
            </a:r>
            <a:r>
              <a:rPr spc="40" dirty="0"/>
              <a:t> </a:t>
            </a:r>
            <a:r>
              <a:rPr spc="-20" dirty="0"/>
              <a:t>на</a:t>
            </a:r>
            <a:r>
              <a:rPr spc="-90" dirty="0"/>
              <a:t> </a:t>
            </a:r>
            <a:r>
              <a:rPr spc="-30" dirty="0" err="1"/>
              <a:t>нашем</a:t>
            </a:r>
            <a:r>
              <a:rPr spc="-45" dirty="0"/>
              <a:t> </a:t>
            </a:r>
            <a:r>
              <a:rPr spc="-10" dirty="0" err="1" smtClean="0"/>
              <a:t>канале</a:t>
            </a:r>
            <a:r>
              <a:rPr lang="ru-RU" spc="-10" dirty="0" smtClean="0"/>
              <a:t> </a:t>
            </a:r>
            <a:r>
              <a:rPr spc="-10" dirty="0" err="1" smtClean="0"/>
              <a:t>Youtube</a:t>
            </a:r>
            <a:r>
              <a:rPr spc="-10" dirty="0"/>
              <a:t>.</a:t>
            </a:r>
          </a:p>
          <a:p>
            <a:pPr marL="15240">
              <a:lnSpc>
                <a:spcPct val="100000"/>
              </a:lnSpc>
              <a:spcBef>
                <a:spcPts val="1395"/>
              </a:spcBef>
            </a:pPr>
            <a:r>
              <a:rPr b="1" spc="-40" dirty="0">
                <a:latin typeface="Arial"/>
                <a:cs typeface="Arial"/>
              </a:rPr>
              <a:t>Почему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мы?</a:t>
            </a:r>
          </a:p>
          <a:p>
            <a:pPr marL="206375" indent="-191135">
              <a:lnSpc>
                <a:spcPts val="1645"/>
              </a:lnSpc>
              <a:spcBef>
                <a:spcPts val="1320"/>
              </a:spcBef>
              <a:buAutoNum type="arabicPeriod"/>
              <a:tabLst>
                <a:tab pos="206375" algn="l"/>
              </a:tabLst>
            </a:pPr>
            <a:r>
              <a:rPr spc="-20" dirty="0"/>
              <a:t>Устойчивость</a:t>
            </a:r>
            <a:r>
              <a:rPr spc="-110" dirty="0"/>
              <a:t> </a:t>
            </a:r>
            <a:r>
              <a:rPr dirty="0"/>
              <a:t>–</a:t>
            </a:r>
            <a:r>
              <a:rPr spc="-60" dirty="0"/>
              <a:t> </a:t>
            </a:r>
            <a:r>
              <a:rPr dirty="0"/>
              <a:t>exclusive.kz</a:t>
            </a:r>
            <a:r>
              <a:rPr spc="335" dirty="0"/>
              <a:t> </a:t>
            </a:r>
            <a:r>
              <a:rPr spc="-10" dirty="0"/>
              <a:t>существует</a:t>
            </a:r>
            <a:r>
              <a:rPr spc="-70" dirty="0"/>
              <a:t> </a:t>
            </a:r>
            <a:r>
              <a:rPr spc="-20" dirty="0"/>
              <a:t>на</a:t>
            </a:r>
            <a:r>
              <a:rPr spc="-85" dirty="0"/>
              <a:t> </a:t>
            </a:r>
            <a:r>
              <a:rPr spc="-20" dirty="0"/>
              <a:t>рынке</a:t>
            </a:r>
            <a:r>
              <a:rPr spc="-90" dirty="0"/>
              <a:t> </a:t>
            </a:r>
            <a:r>
              <a:rPr spc="-10" dirty="0"/>
              <a:t>23</a:t>
            </a:r>
            <a:r>
              <a:rPr spc="-65" dirty="0"/>
              <a:t> </a:t>
            </a:r>
            <a:r>
              <a:rPr spc="-20" dirty="0"/>
              <a:t>года</a:t>
            </a:r>
          </a:p>
          <a:p>
            <a:pPr marL="206375" indent="-191135">
              <a:lnSpc>
                <a:spcPts val="1595"/>
              </a:lnSpc>
              <a:buAutoNum type="arabicPeriod"/>
              <a:tabLst>
                <a:tab pos="206375" algn="l"/>
              </a:tabLst>
            </a:pPr>
            <a:r>
              <a:rPr spc="-30" dirty="0"/>
              <a:t>Влияние </a:t>
            </a:r>
            <a:r>
              <a:rPr dirty="0"/>
              <a:t>за</a:t>
            </a:r>
            <a:r>
              <a:rPr spc="-60" dirty="0"/>
              <a:t> </a:t>
            </a:r>
            <a:r>
              <a:rPr spc="-10" dirty="0"/>
              <a:t>счет</a:t>
            </a:r>
            <a:r>
              <a:rPr spc="-85" dirty="0"/>
              <a:t> </a:t>
            </a:r>
            <a:r>
              <a:rPr spc="-30" dirty="0"/>
              <a:t>высокого</a:t>
            </a:r>
            <a:r>
              <a:rPr spc="-35" dirty="0"/>
              <a:t> </a:t>
            </a:r>
            <a:r>
              <a:rPr spc="-25" dirty="0"/>
              <a:t>уровня</a:t>
            </a:r>
            <a:r>
              <a:rPr spc="-50" dirty="0"/>
              <a:t> </a:t>
            </a:r>
            <a:r>
              <a:rPr spc="-30" dirty="0"/>
              <a:t>экспертизы</a:t>
            </a:r>
            <a:r>
              <a:rPr spc="-15" dirty="0"/>
              <a:t> </a:t>
            </a:r>
            <a:r>
              <a:rPr dirty="0"/>
              <a:t>–</a:t>
            </a:r>
            <a:r>
              <a:rPr spc="265" dirty="0"/>
              <a:t> </a:t>
            </a:r>
            <a:r>
              <a:rPr dirty="0"/>
              <a:t>нас</a:t>
            </a:r>
            <a:r>
              <a:rPr spc="-60" dirty="0"/>
              <a:t> </a:t>
            </a:r>
            <a:r>
              <a:rPr spc="-25" dirty="0"/>
              <a:t>читает</a:t>
            </a:r>
            <a:r>
              <a:rPr spc="-45" dirty="0"/>
              <a:t> </a:t>
            </a:r>
            <a:r>
              <a:rPr spc="-30" dirty="0"/>
              <a:t>экономически</a:t>
            </a:r>
            <a:r>
              <a:rPr dirty="0"/>
              <a:t> </a:t>
            </a:r>
            <a:r>
              <a:rPr spc="-25" dirty="0"/>
              <a:t>активная </a:t>
            </a:r>
            <a:r>
              <a:rPr spc="-20" dirty="0"/>
              <a:t>часть</a:t>
            </a:r>
            <a:r>
              <a:rPr spc="-35" dirty="0"/>
              <a:t> </a:t>
            </a:r>
            <a:r>
              <a:rPr spc="-10" dirty="0"/>
              <a:t>населения</a:t>
            </a:r>
          </a:p>
          <a:p>
            <a:pPr marL="207645" indent="-194945">
              <a:lnSpc>
                <a:spcPts val="1635"/>
              </a:lnSpc>
              <a:buAutoNum type="arabicPeriod"/>
              <a:tabLst>
                <a:tab pos="207645" algn="l"/>
              </a:tabLst>
            </a:pPr>
            <a:r>
              <a:rPr spc="-30" dirty="0"/>
              <a:t>Расширение</a:t>
            </a:r>
            <a:r>
              <a:rPr spc="10" dirty="0"/>
              <a:t> </a:t>
            </a:r>
            <a:r>
              <a:rPr dirty="0"/>
              <a:t>–</a:t>
            </a:r>
            <a:r>
              <a:rPr spc="-75" dirty="0"/>
              <a:t> </a:t>
            </a:r>
            <a:r>
              <a:rPr spc="-30" dirty="0"/>
              <a:t>качественный</a:t>
            </a:r>
            <a:r>
              <a:rPr spc="-15" dirty="0"/>
              <a:t> </a:t>
            </a:r>
            <a:r>
              <a:rPr spc="-30" dirty="0"/>
              <a:t>английский</a:t>
            </a:r>
            <a:r>
              <a:rPr spc="5" dirty="0"/>
              <a:t> </a:t>
            </a:r>
            <a:r>
              <a:rPr dirty="0"/>
              <a:t>и</a:t>
            </a:r>
            <a:r>
              <a:rPr spc="-60" dirty="0"/>
              <a:t> </a:t>
            </a:r>
            <a:r>
              <a:rPr spc="-30" dirty="0"/>
              <a:t>казахский</a:t>
            </a:r>
            <a:r>
              <a:rPr spc="-20" dirty="0"/>
              <a:t> </a:t>
            </a:r>
            <a:r>
              <a:rPr spc="-10" dirty="0"/>
              <a:t>контент</a:t>
            </a:r>
          </a:p>
          <a:p>
            <a:pPr marL="15240">
              <a:lnSpc>
                <a:spcPct val="100000"/>
              </a:lnSpc>
              <a:spcBef>
                <a:spcPts val="1510"/>
              </a:spcBef>
            </a:pPr>
            <a:r>
              <a:rPr b="1" spc="-10" dirty="0">
                <a:latin typeface="Arial"/>
                <a:cs typeface="Arial"/>
              </a:rPr>
              <a:t>Три</a:t>
            </a:r>
            <a:r>
              <a:rPr b="1" spc="-85" dirty="0">
                <a:latin typeface="Arial"/>
                <a:cs typeface="Arial"/>
              </a:rPr>
              <a:t> </a:t>
            </a:r>
            <a:r>
              <a:rPr b="1" spc="-35" dirty="0">
                <a:latin typeface="Arial"/>
                <a:cs typeface="Arial"/>
              </a:rPr>
              <a:t>причины,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20" dirty="0">
                <a:latin typeface="Arial"/>
                <a:cs typeface="Arial"/>
              </a:rPr>
              <a:t>чтобы</a:t>
            </a:r>
            <a:r>
              <a:rPr b="1" spc="10" dirty="0">
                <a:latin typeface="Arial"/>
                <a:cs typeface="Arial"/>
              </a:rPr>
              <a:t> </a:t>
            </a:r>
            <a:r>
              <a:rPr b="1" spc="-30" dirty="0">
                <a:latin typeface="Arial"/>
                <a:cs typeface="Arial"/>
              </a:rPr>
              <a:t>связаться</a:t>
            </a:r>
            <a:r>
              <a:rPr b="1" spc="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с</a:t>
            </a:r>
            <a:r>
              <a:rPr b="1" spc="-55" dirty="0">
                <a:latin typeface="Arial"/>
                <a:cs typeface="Arial"/>
              </a:rPr>
              <a:t> </a:t>
            </a:r>
            <a:r>
              <a:rPr b="1" spc="-35" dirty="0">
                <a:latin typeface="Arial"/>
                <a:cs typeface="Arial"/>
              </a:rPr>
              <a:t>нами</a:t>
            </a:r>
            <a:r>
              <a:rPr b="1" spc="-6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с</a:t>
            </a:r>
            <a:r>
              <a:rPr b="1" spc="-75" dirty="0">
                <a:latin typeface="Arial"/>
                <a:cs typeface="Arial"/>
              </a:rPr>
              <a:t> </a:t>
            </a:r>
            <a:r>
              <a:rPr b="1" spc="-35" dirty="0">
                <a:latin typeface="Arial"/>
                <a:cs typeface="Arial"/>
              </a:rPr>
              <a:t>ближайшее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время</a:t>
            </a:r>
          </a:p>
          <a:p>
            <a:pPr marL="207645" indent="-194945">
              <a:lnSpc>
                <a:spcPts val="1645"/>
              </a:lnSpc>
              <a:spcBef>
                <a:spcPts val="1325"/>
              </a:spcBef>
              <a:buAutoNum type="arabicPeriod"/>
              <a:tabLst>
                <a:tab pos="207645" algn="l"/>
              </a:tabLst>
            </a:pPr>
            <a:r>
              <a:rPr spc="-20" dirty="0"/>
              <a:t>Наша</a:t>
            </a:r>
            <a:r>
              <a:rPr spc="-35" dirty="0"/>
              <a:t> аудитория</a:t>
            </a:r>
            <a:r>
              <a:rPr spc="-50" dirty="0"/>
              <a:t> </a:t>
            </a:r>
            <a:r>
              <a:rPr spc="-35" dirty="0"/>
              <a:t>демонстрирует</a:t>
            </a:r>
            <a:r>
              <a:rPr spc="-30" dirty="0"/>
              <a:t> взрывной</a:t>
            </a:r>
            <a:r>
              <a:rPr spc="-55" dirty="0"/>
              <a:t> </a:t>
            </a:r>
            <a:r>
              <a:rPr spc="-20" dirty="0"/>
              <a:t>рост</a:t>
            </a:r>
          </a:p>
          <a:p>
            <a:pPr marL="207010" indent="-194310">
              <a:lnSpc>
                <a:spcPts val="1595"/>
              </a:lnSpc>
              <a:buAutoNum type="arabicPeriod"/>
              <a:tabLst>
                <a:tab pos="207010" algn="l"/>
              </a:tabLst>
            </a:pPr>
            <a:r>
              <a:rPr spc="-10" dirty="0"/>
              <a:t>До</a:t>
            </a:r>
            <a:r>
              <a:rPr spc="-90" dirty="0"/>
              <a:t> </a:t>
            </a:r>
            <a:r>
              <a:rPr spc="-25" dirty="0"/>
              <a:t>конца</a:t>
            </a:r>
            <a:r>
              <a:rPr spc="-60" dirty="0"/>
              <a:t> </a:t>
            </a:r>
            <a:r>
              <a:rPr spc="-30" dirty="0"/>
              <a:t>сентября</a:t>
            </a:r>
            <a:r>
              <a:rPr spc="-25" dirty="0"/>
              <a:t> </a:t>
            </a:r>
            <a:r>
              <a:rPr dirty="0"/>
              <a:t>мы</a:t>
            </a:r>
            <a:r>
              <a:rPr spc="-70" dirty="0"/>
              <a:t> </a:t>
            </a:r>
            <a:r>
              <a:rPr spc="-35" dirty="0"/>
              <a:t>работаем</a:t>
            </a:r>
            <a:r>
              <a:rPr spc="-45" dirty="0"/>
              <a:t> </a:t>
            </a:r>
            <a:r>
              <a:rPr dirty="0"/>
              <a:t>по</a:t>
            </a:r>
            <a:r>
              <a:rPr spc="-90" dirty="0"/>
              <a:t> </a:t>
            </a:r>
            <a:r>
              <a:rPr spc="-25" dirty="0"/>
              <a:t>старым</a:t>
            </a:r>
            <a:r>
              <a:rPr spc="-65" dirty="0"/>
              <a:t> </a:t>
            </a:r>
            <a:r>
              <a:rPr spc="-30" dirty="0"/>
              <a:t>ценам</a:t>
            </a:r>
            <a:r>
              <a:rPr spc="-45" dirty="0"/>
              <a:t> </a:t>
            </a:r>
            <a:r>
              <a:rPr spc="-10" dirty="0"/>
              <a:t>размещения</a:t>
            </a:r>
          </a:p>
          <a:p>
            <a:pPr marL="207010" indent="-194310">
              <a:lnSpc>
                <a:spcPts val="1630"/>
              </a:lnSpc>
              <a:buAutoNum type="arabicPeriod"/>
              <a:tabLst>
                <a:tab pos="207010" algn="l"/>
              </a:tabLst>
            </a:pPr>
            <a:r>
              <a:rPr dirty="0"/>
              <a:t>Мы</a:t>
            </a:r>
            <a:r>
              <a:rPr spc="-25" dirty="0"/>
              <a:t> </a:t>
            </a:r>
            <a:r>
              <a:rPr spc="-35" dirty="0"/>
              <a:t>развиваем</a:t>
            </a:r>
            <a:r>
              <a:rPr spc="-10" dirty="0"/>
              <a:t> </a:t>
            </a:r>
            <a:r>
              <a:rPr spc="-35" dirty="0"/>
              <a:t>стратегию</a:t>
            </a:r>
            <a:r>
              <a:rPr spc="-30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spc="-40" dirty="0"/>
              <a:t>разрабатываем</a:t>
            </a:r>
            <a:r>
              <a:rPr spc="-85" dirty="0"/>
              <a:t> </a:t>
            </a:r>
            <a:r>
              <a:rPr spc="-25" dirty="0"/>
              <a:t>новые</a:t>
            </a:r>
            <a:r>
              <a:rPr spc="-35" dirty="0"/>
              <a:t> </a:t>
            </a:r>
            <a:r>
              <a:rPr spc="-30" dirty="0"/>
              <a:t>форматы</a:t>
            </a:r>
            <a:r>
              <a:rPr spc="-20" dirty="0"/>
              <a:t> </a:t>
            </a:r>
            <a:r>
              <a:rPr spc="-10" dirty="0"/>
              <a:t>партнерства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673608" y="283411"/>
            <a:ext cx="1810385" cy="347980"/>
            <a:chOff x="673608" y="283411"/>
            <a:chExt cx="1810385" cy="347980"/>
          </a:xfrm>
        </p:grpSpPr>
        <p:sp>
          <p:nvSpPr>
            <p:cNvPr id="9" name="object 9"/>
            <p:cNvSpPr/>
            <p:nvPr/>
          </p:nvSpPr>
          <p:spPr>
            <a:xfrm>
              <a:off x="673608" y="352551"/>
              <a:ext cx="252095" cy="266065"/>
            </a:xfrm>
            <a:custGeom>
              <a:avLst/>
              <a:gdLst/>
              <a:ahLst/>
              <a:cxnLst/>
              <a:rect l="l" t="t" r="r" b="b"/>
              <a:pathLst>
                <a:path w="252094" h="266065">
                  <a:moveTo>
                    <a:pt x="132143" y="0"/>
                  </a:moveTo>
                  <a:lnTo>
                    <a:pt x="61658" y="16763"/>
                  </a:lnTo>
                  <a:lnTo>
                    <a:pt x="10858" y="75437"/>
                  </a:lnTo>
                  <a:lnTo>
                    <a:pt x="838" y="114046"/>
                  </a:lnTo>
                  <a:lnTo>
                    <a:pt x="0" y="128777"/>
                  </a:lnTo>
                  <a:lnTo>
                    <a:pt x="1498" y="150875"/>
                  </a:lnTo>
                  <a:lnTo>
                    <a:pt x="13106" y="190753"/>
                  </a:lnTo>
                  <a:lnTo>
                    <a:pt x="43307" y="233806"/>
                  </a:lnTo>
                  <a:lnTo>
                    <a:pt x="97269" y="262254"/>
                  </a:lnTo>
                  <a:lnTo>
                    <a:pt x="130530" y="265810"/>
                  </a:lnTo>
                  <a:lnTo>
                    <a:pt x="165684" y="261747"/>
                  </a:lnTo>
                  <a:lnTo>
                    <a:pt x="197637" y="250062"/>
                  </a:lnTo>
                  <a:lnTo>
                    <a:pt x="225551" y="230631"/>
                  </a:lnTo>
                  <a:lnTo>
                    <a:pt x="238467" y="215646"/>
                  </a:lnTo>
                  <a:lnTo>
                    <a:pt x="140309" y="215646"/>
                  </a:lnTo>
                  <a:lnTo>
                    <a:pt x="119265" y="215137"/>
                  </a:lnTo>
                  <a:lnTo>
                    <a:pt x="83477" y="196850"/>
                  </a:lnTo>
                  <a:lnTo>
                    <a:pt x="63373" y="163449"/>
                  </a:lnTo>
                  <a:lnTo>
                    <a:pt x="58000" y="141224"/>
                  </a:lnTo>
                  <a:lnTo>
                    <a:pt x="58051" y="137667"/>
                  </a:lnTo>
                  <a:lnTo>
                    <a:pt x="57442" y="132206"/>
                  </a:lnTo>
                  <a:lnTo>
                    <a:pt x="55587" y="128777"/>
                  </a:lnTo>
                  <a:lnTo>
                    <a:pt x="251739" y="128777"/>
                  </a:lnTo>
                  <a:lnTo>
                    <a:pt x="245148" y="84454"/>
                  </a:lnTo>
                  <a:lnTo>
                    <a:pt x="242506" y="79248"/>
                  </a:lnTo>
                  <a:lnTo>
                    <a:pt x="69405" y="79248"/>
                  </a:lnTo>
                  <a:lnTo>
                    <a:pt x="78879" y="68199"/>
                  </a:lnTo>
                  <a:lnTo>
                    <a:pt x="91757" y="58165"/>
                  </a:lnTo>
                  <a:lnTo>
                    <a:pt x="107340" y="51053"/>
                  </a:lnTo>
                  <a:lnTo>
                    <a:pt x="107099" y="51053"/>
                  </a:lnTo>
                  <a:lnTo>
                    <a:pt x="125348" y="48386"/>
                  </a:lnTo>
                  <a:lnTo>
                    <a:pt x="226339" y="48386"/>
                  </a:lnTo>
                  <a:lnTo>
                    <a:pt x="200545" y="23240"/>
                  </a:lnTo>
                  <a:lnTo>
                    <a:pt x="167970" y="6730"/>
                  </a:lnTo>
                  <a:lnTo>
                    <a:pt x="132143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8398" y="358774"/>
              <a:ext cx="190169" cy="25336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120038" y="350519"/>
              <a:ext cx="220979" cy="264795"/>
            </a:xfrm>
            <a:custGeom>
              <a:avLst/>
              <a:gdLst/>
              <a:ahLst/>
              <a:cxnLst/>
              <a:rect l="l" t="t" r="r" b="b"/>
              <a:pathLst>
                <a:path w="220980" h="264795">
                  <a:moveTo>
                    <a:pt x="146850" y="0"/>
                  </a:moveTo>
                  <a:lnTo>
                    <a:pt x="106032" y="2159"/>
                  </a:lnTo>
                  <a:lnTo>
                    <a:pt x="67284" y="14859"/>
                  </a:lnTo>
                  <a:lnTo>
                    <a:pt x="34505" y="38227"/>
                  </a:lnTo>
                  <a:lnTo>
                    <a:pt x="10858" y="73660"/>
                  </a:lnTo>
                  <a:lnTo>
                    <a:pt x="1104" y="116078"/>
                  </a:lnTo>
                  <a:lnTo>
                    <a:pt x="0" y="136906"/>
                  </a:lnTo>
                  <a:lnTo>
                    <a:pt x="1104" y="139700"/>
                  </a:lnTo>
                  <a:lnTo>
                    <a:pt x="1054" y="151511"/>
                  </a:lnTo>
                  <a:lnTo>
                    <a:pt x="13830" y="196977"/>
                  </a:lnTo>
                  <a:lnTo>
                    <a:pt x="39281" y="229997"/>
                  </a:lnTo>
                  <a:lnTo>
                    <a:pt x="94081" y="260223"/>
                  </a:lnTo>
                  <a:lnTo>
                    <a:pt x="123355" y="264668"/>
                  </a:lnTo>
                  <a:lnTo>
                    <a:pt x="139700" y="264541"/>
                  </a:lnTo>
                  <a:lnTo>
                    <a:pt x="184886" y="255905"/>
                  </a:lnTo>
                  <a:lnTo>
                    <a:pt x="220700" y="236982"/>
                  </a:lnTo>
                  <a:lnTo>
                    <a:pt x="207619" y="209042"/>
                  </a:lnTo>
                  <a:lnTo>
                    <a:pt x="133705" y="209042"/>
                  </a:lnTo>
                  <a:lnTo>
                    <a:pt x="104495" y="203708"/>
                  </a:lnTo>
                  <a:lnTo>
                    <a:pt x="80429" y="188849"/>
                  </a:lnTo>
                  <a:lnTo>
                    <a:pt x="64096" y="166243"/>
                  </a:lnTo>
                  <a:lnTo>
                    <a:pt x="58089" y="137922"/>
                  </a:lnTo>
                  <a:lnTo>
                    <a:pt x="58826" y="120396"/>
                  </a:lnTo>
                  <a:lnTo>
                    <a:pt x="79540" y="74803"/>
                  </a:lnTo>
                  <a:lnTo>
                    <a:pt x="127571" y="53467"/>
                  </a:lnTo>
                  <a:lnTo>
                    <a:pt x="208381" y="53467"/>
                  </a:lnTo>
                  <a:lnTo>
                    <a:pt x="217144" y="34544"/>
                  </a:lnTo>
                  <a:lnTo>
                    <a:pt x="219684" y="30988"/>
                  </a:lnTo>
                  <a:lnTo>
                    <a:pt x="220700" y="26797"/>
                  </a:lnTo>
                  <a:lnTo>
                    <a:pt x="205841" y="18034"/>
                  </a:lnTo>
                  <a:lnTo>
                    <a:pt x="198729" y="14224"/>
                  </a:lnTo>
                  <a:lnTo>
                    <a:pt x="185775" y="8890"/>
                  </a:lnTo>
                  <a:lnTo>
                    <a:pt x="146850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4128" y="518159"/>
              <a:ext cx="128015" cy="9448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01624" y="283412"/>
              <a:ext cx="1134110" cy="329565"/>
            </a:xfrm>
            <a:custGeom>
              <a:avLst/>
              <a:gdLst/>
              <a:ahLst/>
              <a:cxnLst/>
              <a:rect l="l" t="t" r="r" b="b"/>
              <a:pathLst>
                <a:path w="1134110" h="329565">
                  <a:moveTo>
                    <a:pt x="114300" y="147370"/>
                  </a:moveTo>
                  <a:lnTo>
                    <a:pt x="98933" y="117144"/>
                  </a:lnTo>
                  <a:lnTo>
                    <a:pt x="98094" y="116255"/>
                  </a:lnTo>
                  <a:lnTo>
                    <a:pt x="0" y="116255"/>
                  </a:lnTo>
                  <a:lnTo>
                    <a:pt x="17868" y="119049"/>
                  </a:lnTo>
                  <a:lnTo>
                    <a:pt x="34048" y="126288"/>
                  </a:lnTo>
                  <a:lnTo>
                    <a:pt x="47459" y="136321"/>
                  </a:lnTo>
                  <a:lnTo>
                    <a:pt x="57099" y="147370"/>
                  </a:lnTo>
                  <a:lnTo>
                    <a:pt x="114300" y="147370"/>
                  </a:lnTo>
                  <a:close/>
                </a:path>
                <a:path w="1134110" h="329565">
                  <a:moveTo>
                    <a:pt x="120434" y="272973"/>
                  </a:moveTo>
                  <a:lnTo>
                    <a:pt x="98221" y="250240"/>
                  </a:lnTo>
                  <a:lnTo>
                    <a:pt x="90347" y="240969"/>
                  </a:lnTo>
                  <a:lnTo>
                    <a:pt x="86410" y="236905"/>
                  </a:lnTo>
                  <a:lnTo>
                    <a:pt x="83058" y="234619"/>
                  </a:lnTo>
                  <a:lnTo>
                    <a:pt x="80899" y="236143"/>
                  </a:lnTo>
                  <a:lnTo>
                    <a:pt x="76085" y="243255"/>
                  </a:lnTo>
                  <a:lnTo>
                    <a:pt x="51333" y="268274"/>
                  </a:lnTo>
                  <a:lnTo>
                    <a:pt x="32321" y="279323"/>
                  </a:lnTo>
                  <a:lnTo>
                    <a:pt x="11861" y="284784"/>
                  </a:lnTo>
                  <a:lnTo>
                    <a:pt x="110248" y="284784"/>
                  </a:lnTo>
                  <a:lnTo>
                    <a:pt x="120434" y="272973"/>
                  </a:lnTo>
                  <a:close/>
                </a:path>
                <a:path w="1134110" h="329565">
                  <a:moveTo>
                    <a:pt x="324967" y="73837"/>
                  </a:moveTo>
                  <a:lnTo>
                    <a:pt x="261632" y="73837"/>
                  </a:lnTo>
                  <a:lnTo>
                    <a:pt x="223227" y="138099"/>
                  </a:lnTo>
                  <a:lnTo>
                    <a:pt x="284264" y="138099"/>
                  </a:lnTo>
                  <a:lnTo>
                    <a:pt x="314413" y="91363"/>
                  </a:lnTo>
                  <a:lnTo>
                    <a:pt x="324967" y="73837"/>
                  </a:lnTo>
                  <a:close/>
                </a:path>
                <a:path w="1134110" h="329565">
                  <a:moveTo>
                    <a:pt x="526796" y="276021"/>
                  </a:moveTo>
                  <a:lnTo>
                    <a:pt x="518160" y="257479"/>
                  </a:lnTo>
                  <a:lnTo>
                    <a:pt x="502539" y="265099"/>
                  </a:lnTo>
                  <a:lnTo>
                    <a:pt x="487299" y="270941"/>
                  </a:lnTo>
                  <a:lnTo>
                    <a:pt x="470662" y="274878"/>
                  </a:lnTo>
                  <a:lnTo>
                    <a:pt x="452678" y="276021"/>
                  </a:lnTo>
                  <a:lnTo>
                    <a:pt x="526796" y="276021"/>
                  </a:lnTo>
                  <a:close/>
                </a:path>
                <a:path w="1134110" h="329565">
                  <a:moveTo>
                    <a:pt x="527558" y="119430"/>
                  </a:moveTo>
                  <a:lnTo>
                    <a:pt x="446519" y="119430"/>
                  </a:lnTo>
                  <a:lnTo>
                    <a:pt x="481203" y="123367"/>
                  </a:lnTo>
                  <a:lnTo>
                    <a:pt x="506984" y="133908"/>
                  </a:lnTo>
                  <a:lnTo>
                    <a:pt x="518160" y="140131"/>
                  </a:lnTo>
                  <a:lnTo>
                    <a:pt x="527558" y="119430"/>
                  </a:lnTo>
                  <a:close/>
                </a:path>
                <a:path w="1134110" h="329565">
                  <a:moveTo>
                    <a:pt x="602221" y="76"/>
                  </a:moveTo>
                  <a:lnTo>
                    <a:pt x="549275" y="76"/>
                  </a:lnTo>
                  <a:lnTo>
                    <a:pt x="549275" y="328980"/>
                  </a:lnTo>
                  <a:lnTo>
                    <a:pt x="602221" y="328980"/>
                  </a:lnTo>
                  <a:lnTo>
                    <a:pt x="602221" y="76"/>
                  </a:lnTo>
                  <a:close/>
                </a:path>
                <a:path w="1134110" h="329565">
                  <a:moveTo>
                    <a:pt x="1133690" y="73748"/>
                  </a:moveTo>
                  <a:lnTo>
                    <a:pt x="1081786" y="73748"/>
                  </a:lnTo>
                  <a:lnTo>
                    <a:pt x="1081786" y="328980"/>
                  </a:lnTo>
                  <a:lnTo>
                    <a:pt x="1133690" y="328980"/>
                  </a:lnTo>
                  <a:lnTo>
                    <a:pt x="1133690" y="73748"/>
                  </a:lnTo>
                  <a:close/>
                </a:path>
                <a:path w="1134110" h="329565">
                  <a:moveTo>
                    <a:pt x="1133690" y="0"/>
                  </a:moveTo>
                  <a:lnTo>
                    <a:pt x="1081786" y="0"/>
                  </a:lnTo>
                  <a:lnTo>
                    <a:pt x="1081786" y="51866"/>
                  </a:lnTo>
                  <a:lnTo>
                    <a:pt x="1133690" y="51866"/>
                  </a:lnTo>
                  <a:lnTo>
                    <a:pt x="1133690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1160" y="353567"/>
              <a:ext cx="204215" cy="26517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432560" y="359663"/>
              <a:ext cx="213360" cy="255904"/>
            </a:xfrm>
            <a:custGeom>
              <a:avLst/>
              <a:gdLst/>
              <a:ahLst/>
              <a:cxnLst/>
              <a:rect l="l" t="t" r="r" b="b"/>
              <a:pathLst>
                <a:path w="213360" h="255904">
                  <a:moveTo>
                    <a:pt x="213169" y="237363"/>
                  </a:moveTo>
                  <a:lnTo>
                    <a:pt x="213106" y="208026"/>
                  </a:lnTo>
                  <a:lnTo>
                    <a:pt x="94996" y="208026"/>
                  </a:lnTo>
                  <a:lnTo>
                    <a:pt x="60833" y="191008"/>
                  </a:lnTo>
                  <a:lnTo>
                    <a:pt x="52959" y="166116"/>
                  </a:lnTo>
                  <a:lnTo>
                    <a:pt x="52959" y="0"/>
                  </a:lnTo>
                  <a:lnTo>
                    <a:pt x="0" y="0"/>
                  </a:lnTo>
                  <a:lnTo>
                    <a:pt x="0" y="177546"/>
                  </a:lnTo>
                  <a:lnTo>
                    <a:pt x="6858" y="209423"/>
                  </a:lnTo>
                  <a:lnTo>
                    <a:pt x="25781" y="234188"/>
                  </a:lnTo>
                  <a:lnTo>
                    <a:pt x="53467" y="250190"/>
                  </a:lnTo>
                  <a:lnTo>
                    <a:pt x="87249" y="255905"/>
                  </a:lnTo>
                  <a:lnTo>
                    <a:pt x="101727" y="255016"/>
                  </a:lnTo>
                  <a:lnTo>
                    <a:pt x="116713" y="252476"/>
                  </a:lnTo>
                  <a:lnTo>
                    <a:pt x="131191" y="248666"/>
                  </a:lnTo>
                  <a:lnTo>
                    <a:pt x="144145" y="244221"/>
                  </a:lnTo>
                  <a:lnTo>
                    <a:pt x="160147" y="237363"/>
                  </a:lnTo>
                  <a:lnTo>
                    <a:pt x="160147" y="253873"/>
                  </a:lnTo>
                  <a:lnTo>
                    <a:pt x="213169" y="253873"/>
                  </a:lnTo>
                  <a:lnTo>
                    <a:pt x="213169" y="237363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27047" y="359663"/>
              <a:ext cx="118872" cy="20726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944624" y="353567"/>
              <a:ext cx="539750" cy="277495"/>
            </a:xfrm>
            <a:custGeom>
              <a:avLst/>
              <a:gdLst/>
              <a:ahLst/>
              <a:cxnLst/>
              <a:rect l="l" t="t" r="r" b="b"/>
              <a:pathLst>
                <a:path w="539750" h="277495">
                  <a:moveTo>
                    <a:pt x="248412" y="125222"/>
                  </a:moveTo>
                  <a:lnTo>
                    <a:pt x="158369" y="125222"/>
                  </a:lnTo>
                  <a:lnTo>
                    <a:pt x="151765" y="115697"/>
                  </a:lnTo>
                  <a:lnTo>
                    <a:pt x="139954" y="96266"/>
                  </a:lnTo>
                  <a:lnTo>
                    <a:pt x="121793" y="65659"/>
                  </a:lnTo>
                  <a:lnTo>
                    <a:pt x="93599" y="19050"/>
                  </a:lnTo>
                  <a:lnTo>
                    <a:pt x="85852" y="5334"/>
                  </a:lnTo>
                  <a:lnTo>
                    <a:pt x="0" y="5334"/>
                  </a:lnTo>
                  <a:lnTo>
                    <a:pt x="124968" y="220218"/>
                  </a:lnTo>
                  <a:lnTo>
                    <a:pt x="138176" y="242570"/>
                  </a:lnTo>
                  <a:lnTo>
                    <a:pt x="151003" y="264922"/>
                  </a:lnTo>
                  <a:lnTo>
                    <a:pt x="157353" y="277241"/>
                  </a:lnTo>
                  <a:lnTo>
                    <a:pt x="170307" y="257302"/>
                  </a:lnTo>
                  <a:lnTo>
                    <a:pt x="197358" y="212090"/>
                  </a:lnTo>
                  <a:lnTo>
                    <a:pt x="248412" y="125222"/>
                  </a:lnTo>
                  <a:close/>
                </a:path>
                <a:path w="539750" h="277495">
                  <a:moveTo>
                    <a:pt x="539242" y="128270"/>
                  </a:moveTo>
                  <a:lnTo>
                    <a:pt x="537845" y="107569"/>
                  </a:lnTo>
                  <a:lnTo>
                    <a:pt x="533781" y="88646"/>
                  </a:lnTo>
                  <a:lnTo>
                    <a:pt x="529971" y="78613"/>
                  </a:lnTo>
                  <a:lnTo>
                    <a:pt x="356997" y="78613"/>
                  </a:lnTo>
                  <a:lnTo>
                    <a:pt x="366649" y="67310"/>
                  </a:lnTo>
                  <a:lnTo>
                    <a:pt x="379730" y="57277"/>
                  </a:lnTo>
                  <a:lnTo>
                    <a:pt x="395605" y="50292"/>
                  </a:lnTo>
                  <a:lnTo>
                    <a:pt x="414020" y="47625"/>
                  </a:lnTo>
                  <a:lnTo>
                    <a:pt x="513842" y="47625"/>
                  </a:lnTo>
                  <a:lnTo>
                    <a:pt x="512826" y="46101"/>
                  </a:lnTo>
                  <a:lnTo>
                    <a:pt x="480187" y="16764"/>
                  </a:lnTo>
                  <a:lnTo>
                    <a:pt x="428371" y="0"/>
                  </a:lnTo>
                  <a:lnTo>
                    <a:pt x="355346" y="12700"/>
                  </a:lnTo>
                  <a:lnTo>
                    <a:pt x="324231" y="35433"/>
                  </a:lnTo>
                  <a:lnTo>
                    <a:pt x="297942" y="75692"/>
                  </a:lnTo>
                  <a:lnTo>
                    <a:pt x="287655" y="124079"/>
                  </a:lnTo>
                  <a:lnTo>
                    <a:pt x="288417" y="143510"/>
                  </a:lnTo>
                  <a:lnTo>
                    <a:pt x="291084" y="162687"/>
                  </a:lnTo>
                  <a:lnTo>
                    <a:pt x="296291" y="181229"/>
                  </a:lnTo>
                  <a:lnTo>
                    <a:pt x="304419" y="198501"/>
                  </a:lnTo>
                  <a:lnTo>
                    <a:pt x="306705" y="202184"/>
                  </a:lnTo>
                  <a:lnTo>
                    <a:pt x="308356" y="205613"/>
                  </a:lnTo>
                  <a:lnTo>
                    <a:pt x="355346" y="251460"/>
                  </a:lnTo>
                  <a:lnTo>
                    <a:pt x="417195" y="265811"/>
                  </a:lnTo>
                  <a:lnTo>
                    <a:pt x="436626" y="264668"/>
                  </a:lnTo>
                  <a:lnTo>
                    <a:pt x="489331" y="247904"/>
                  </a:lnTo>
                  <a:lnTo>
                    <a:pt x="520827" y="222377"/>
                  </a:lnTo>
                  <a:lnTo>
                    <a:pt x="529209" y="212979"/>
                  </a:lnTo>
                  <a:lnTo>
                    <a:pt x="536194" y="203835"/>
                  </a:lnTo>
                  <a:lnTo>
                    <a:pt x="528955" y="196977"/>
                  </a:lnTo>
                  <a:lnTo>
                    <a:pt x="505460" y="172085"/>
                  </a:lnTo>
                  <a:lnTo>
                    <a:pt x="498983" y="165481"/>
                  </a:lnTo>
                  <a:lnTo>
                    <a:pt x="495681" y="168910"/>
                  </a:lnTo>
                  <a:lnTo>
                    <a:pt x="490474" y="175387"/>
                  </a:lnTo>
                  <a:lnTo>
                    <a:pt x="483616" y="183388"/>
                  </a:lnTo>
                  <a:lnTo>
                    <a:pt x="446786" y="210566"/>
                  </a:lnTo>
                  <a:lnTo>
                    <a:pt x="413893" y="215519"/>
                  </a:lnTo>
                  <a:lnTo>
                    <a:pt x="385953" y="208026"/>
                  </a:lnTo>
                  <a:lnTo>
                    <a:pt x="349885" y="161290"/>
                  </a:lnTo>
                  <a:lnTo>
                    <a:pt x="344932" y="135128"/>
                  </a:lnTo>
                  <a:lnTo>
                    <a:pt x="343916" y="128270"/>
                  </a:lnTo>
                  <a:lnTo>
                    <a:pt x="539242" y="12827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03119" y="359663"/>
              <a:ext cx="158495" cy="1188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359152" y="399287"/>
              <a:ext cx="116205" cy="33655"/>
            </a:xfrm>
            <a:custGeom>
              <a:avLst/>
              <a:gdLst/>
              <a:ahLst/>
              <a:cxnLst/>
              <a:rect l="l" t="t" r="r" b="b"/>
              <a:pathLst>
                <a:path w="116205" h="33654">
                  <a:moveTo>
                    <a:pt x="99695" y="0"/>
                  </a:moveTo>
                  <a:lnTo>
                    <a:pt x="0" y="0"/>
                  </a:lnTo>
                  <a:lnTo>
                    <a:pt x="19431" y="3682"/>
                  </a:lnTo>
                  <a:lnTo>
                    <a:pt x="37465" y="12573"/>
                  </a:lnTo>
                  <a:lnTo>
                    <a:pt x="51308" y="23495"/>
                  </a:lnTo>
                  <a:lnTo>
                    <a:pt x="57912" y="33527"/>
                  </a:lnTo>
                  <a:lnTo>
                    <a:pt x="115824" y="33527"/>
                  </a:lnTo>
                  <a:lnTo>
                    <a:pt x="113030" y="25273"/>
                  </a:lnTo>
                  <a:lnTo>
                    <a:pt x="104012" y="7112"/>
                  </a:lnTo>
                  <a:lnTo>
                    <a:pt x="99695" y="0"/>
                  </a:lnTo>
                  <a:close/>
                </a:path>
              </a:pathLst>
            </a:custGeom>
            <a:solidFill>
              <a:srgbClr val="FCFC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92765" cy="7568565"/>
          </a:xfrm>
          <a:custGeom>
            <a:avLst/>
            <a:gdLst/>
            <a:ahLst/>
            <a:cxnLst/>
            <a:rect l="l" t="t" r="r" b="b"/>
            <a:pathLst>
              <a:path w="10692765" h="7568565">
                <a:moveTo>
                  <a:pt x="10692384" y="0"/>
                </a:moveTo>
                <a:lnTo>
                  <a:pt x="0" y="0"/>
                </a:lnTo>
                <a:lnTo>
                  <a:pt x="0" y="7568183"/>
                </a:lnTo>
                <a:lnTo>
                  <a:pt x="10692384" y="7568183"/>
                </a:lnTo>
                <a:lnTo>
                  <a:pt x="10692384" y="0"/>
                </a:lnTo>
                <a:close/>
              </a:path>
            </a:pathLst>
          </a:custGeom>
          <a:solidFill>
            <a:srgbClr val="2A2A2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1583" y="0"/>
            <a:ext cx="2194560" cy="755903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74320" y="-6350"/>
            <a:ext cx="10424795" cy="5782945"/>
            <a:chOff x="274320" y="-6350"/>
            <a:chExt cx="10424795" cy="5782945"/>
          </a:xfrm>
        </p:grpSpPr>
        <p:sp>
          <p:nvSpPr>
            <p:cNvPr id="5" name="object 5"/>
            <p:cNvSpPr/>
            <p:nvPr/>
          </p:nvSpPr>
          <p:spPr>
            <a:xfrm>
              <a:off x="7717536" y="0"/>
              <a:ext cx="2974975" cy="5770245"/>
            </a:xfrm>
            <a:custGeom>
              <a:avLst/>
              <a:gdLst/>
              <a:ahLst/>
              <a:cxnLst/>
              <a:rect l="l" t="t" r="r" b="b"/>
              <a:pathLst>
                <a:path w="2974975" h="5770245">
                  <a:moveTo>
                    <a:pt x="2974848" y="0"/>
                  </a:moveTo>
                  <a:lnTo>
                    <a:pt x="0" y="0"/>
                  </a:lnTo>
                  <a:lnTo>
                    <a:pt x="2974848" y="5769863"/>
                  </a:lnTo>
                  <a:lnTo>
                    <a:pt x="2974848" y="0"/>
                  </a:lnTo>
                  <a:close/>
                </a:path>
              </a:pathLst>
            </a:custGeom>
            <a:solidFill>
              <a:srgbClr val="CC21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717536" y="0"/>
              <a:ext cx="2974975" cy="5770245"/>
            </a:xfrm>
            <a:custGeom>
              <a:avLst/>
              <a:gdLst/>
              <a:ahLst/>
              <a:cxnLst/>
              <a:rect l="l" t="t" r="r" b="b"/>
              <a:pathLst>
                <a:path w="2974975" h="5770245">
                  <a:moveTo>
                    <a:pt x="2974848" y="0"/>
                  </a:moveTo>
                  <a:lnTo>
                    <a:pt x="2974848" y="5769863"/>
                  </a:lnTo>
                  <a:lnTo>
                    <a:pt x="0" y="0"/>
                  </a:lnTo>
                  <a:lnTo>
                    <a:pt x="2974848" y="0"/>
                  </a:lnTo>
                  <a:close/>
                </a:path>
              </a:pathLst>
            </a:custGeom>
            <a:ln w="12192">
              <a:solidFill>
                <a:srgbClr val="CC21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320" y="1828799"/>
              <a:ext cx="2678811" cy="208140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65760" y="1920239"/>
              <a:ext cx="2468880" cy="1871980"/>
            </a:xfrm>
            <a:custGeom>
              <a:avLst/>
              <a:gdLst/>
              <a:ahLst/>
              <a:cxnLst/>
              <a:rect l="l" t="t" r="r" b="b"/>
              <a:pathLst>
                <a:path w="2468880" h="1871979">
                  <a:moveTo>
                    <a:pt x="2411348" y="0"/>
                  </a:moveTo>
                  <a:lnTo>
                    <a:pt x="57581" y="0"/>
                  </a:lnTo>
                  <a:lnTo>
                    <a:pt x="35168" y="4524"/>
                  </a:lnTo>
                  <a:lnTo>
                    <a:pt x="16865" y="16859"/>
                  </a:lnTo>
                  <a:lnTo>
                    <a:pt x="4525" y="35147"/>
                  </a:lnTo>
                  <a:lnTo>
                    <a:pt x="0" y="57531"/>
                  </a:lnTo>
                  <a:lnTo>
                    <a:pt x="0" y="1813941"/>
                  </a:lnTo>
                  <a:lnTo>
                    <a:pt x="4525" y="1836324"/>
                  </a:lnTo>
                  <a:lnTo>
                    <a:pt x="16865" y="1854612"/>
                  </a:lnTo>
                  <a:lnTo>
                    <a:pt x="35168" y="1866947"/>
                  </a:lnTo>
                  <a:lnTo>
                    <a:pt x="57581" y="1871472"/>
                  </a:lnTo>
                  <a:lnTo>
                    <a:pt x="2411348" y="1871472"/>
                  </a:lnTo>
                  <a:lnTo>
                    <a:pt x="2433732" y="1866947"/>
                  </a:lnTo>
                  <a:lnTo>
                    <a:pt x="2452020" y="1854612"/>
                  </a:lnTo>
                  <a:lnTo>
                    <a:pt x="2464355" y="1836324"/>
                  </a:lnTo>
                  <a:lnTo>
                    <a:pt x="2468879" y="1813941"/>
                  </a:lnTo>
                  <a:lnTo>
                    <a:pt x="2468879" y="57531"/>
                  </a:lnTo>
                  <a:lnTo>
                    <a:pt x="2464355" y="35147"/>
                  </a:lnTo>
                  <a:lnTo>
                    <a:pt x="2452020" y="16859"/>
                  </a:lnTo>
                  <a:lnTo>
                    <a:pt x="2433732" y="4524"/>
                  </a:lnTo>
                  <a:lnTo>
                    <a:pt x="2411348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65760" y="1920239"/>
              <a:ext cx="2468880" cy="1871980"/>
            </a:xfrm>
            <a:custGeom>
              <a:avLst/>
              <a:gdLst/>
              <a:ahLst/>
              <a:cxnLst/>
              <a:rect l="l" t="t" r="r" b="b"/>
              <a:pathLst>
                <a:path w="2468880" h="1871979">
                  <a:moveTo>
                    <a:pt x="0" y="57531"/>
                  </a:moveTo>
                  <a:lnTo>
                    <a:pt x="4525" y="35147"/>
                  </a:lnTo>
                  <a:lnTo>
                    <a:pt x="16865" y="16859"/>
                  </a:lnTo>
                  <a:lnTo>
                    <a:pt x="35168" y="4524"/>
                  </a:lnTo>
                  <a:lnTo>
                    <a:pt x="57581" y="0"/>
                  </a:lnTo>
                  <a:lnTo>
                    <a:pt x="2411348" y="0"/>
                  </a:lnTo>
                  <a:lnTo>
                    <a:pt x="2433732" y="4524"/>
                  </a:lnTo>
                  <a:lnTo>
                    <a:pt x="2452020" y="16859"/>
                  </a:lnTo>
                  <a:lnTo>
                    <a:pt x="2464355" y="35147"/>
                  </a:lnTo>
                  <a:lnTo>
                    <a:pt x="2468879" y="57531"/>
                  </a:lnTo>
                  <a:lnTo>
                    <a:pt x="2468879" y="1813941"/>
                  </a:lnTo>
                  <a:lnTo>
                    <a:pt x="2464355" y="1836324"/>
                  </a:lnTo>
                  <a:lnTo>
                    <a:pt x="2452020" y="1854612"/>
                  </a:lnTo>
                  <a:lnTo>
                    <a:pt x="2433732" y="1866947"/>
                  </a:lnTo>
                  <a:lnTo>
                    <a:pt x="2411348" y="1871472"/>
                  </a:lnTo>
                  <a:lnTo>
                    <a:pt x="57581" y="1871472"/>
                  </a:lnTo>
                  <a:lnTo>
                    <a:pt x="35168" y="1866947"/>
                  </a:lnTo>
                  <a:lnTo>
                    <a:pt x="16865" y="1854612"/>
                  </a:lnTo>
                  <a:lnTo>
                    <a:pt x="4525" y="1836324"/>
                  </a:lnTo>
                  <a:lnTo>
                    <a:pt x="0" y="1813941"/>
                  </a:lnTo>
                  <a:lnTo>
                    <a:pt x="0" y="57531"/>
                  </a:lnTo>
                  <a:close/>
                </a:path>
              </a:pathLst>
            </a:custGeom>
            <a:ln w="6096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640" y="2084831"/>
              <a:ext cx="347472" cy="347472"/>
            </a:xfrm>
            <a:prstGeom prst="rect">
              <a:avLst/>
            </a:prstGeom>
          </p:spPr>
        </p:pic>
      </p:grp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444500" y="255777"/>
            <a:ext cx="1057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exclusive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4500" y="809370"/>
            <a:ext cx="4413885" cy="7442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600" b="1" spc="225" dirty="0">
                <a:solidFill>
                  <a:srgbClr val="FFFFFF"/>
                </a:solidFill>
                <a:latin typeface="Arial"/>
                <a:cs typeface="Arial"/>
              </a:rPr>
              <a:t>ЦЕЛЕВАЯ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600" b="1" spc="225" dirty="0">
                <a:solidFill>
                  <a:srgbClr val="FFFFFF"/>
                </a:solidFill>
                <a:latin typeface="Arial"/>
                <a:cs typeface="Arial"/>
              </a:rPr>
              <a:t>АУДИТОРИЯ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1300" spc="-10" dirty="0">
                <a:solidFill>
                  <a:srgbClr val="CC3333"/>
                </a:solidFill>
                <a:latin typeface="Microsoft Sans Serif"/>
                <a:cs typeface="Microsoft Sans Serif"/>
              </a:rPr>
              <a:t>Кто</a:t>
            </a:r>
            <a:r>
              <a:rPr sz="1300" spc="-55" dirty="0">
                <a:solidFill>
                  <a:srgbClr val="CC3333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CC3333"/>
                </a:solidFill>
                <a:latin typeface="Microsoft Sans Serif"/>
                <a:cs typeface="Microsoft Sans Serif"/>
              </a:rPr>
              <a:t>читает</a:t>
            </a:r>
            <a:r>
              <a:rPr sz="1300" spc="-30" dirty="0">
                <a:solidFill>
                  <a:srgbClr val="CC3333"/>
                </a:solidFill>
                <a:latin typeface="Microsoft Sans Serif"/>
                <a:cs typeface="Microsoft Sans Serif"/>
              </a:rPr>
              <a:t> </a:t>
            </a:r>
            <a:r>
              <a:rPr sz="1300" spc="-10" dirty="0">
                <a:solidFill>
                  <a:srgbClr val="CC3333"/>
                </a:solidFill>
                <a:latin typeface="Microsoft Sans Serif"/>
                <a:cs typeface="Microsoft Sans Serif"/>
              </a:rPr>
              <a:t>Exclusive.kz</a:t>
            </a:r>
            <a:endParaRPr sz="130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9663" y="1658111"/>
            <a:ext cx="5316220" cy="40005"/>
            <a:chOff x="359663" y="1658111"/>
            <a:chExt cx="5316220" cy="40005"/>
          </a:xfrm>
        </p:grpSpPr>
        <p:sp>
          <p:nvSpPr>
            <p:cNvPr id="14" name="object 14"/>
            <p:cNvSpPr/>
            <p:nvPr/>
          </p:nvSpPr>
          <p:spPr>
            <a:xfrm>
              <a:off x="365759" y="1664207"/>
              <a:ext cx="5303520" cy="27940"/>
            </a:xfrm>
            <a:custGeom>
              <a:avLst/>
              <a:gdLst/>
              <a:ahLst/>
              <a:cxnLst/>
              <a:rect l="l" t="t" r="r" b="b"/>
              <a:pathLst>
                <a:path w="5303520" h="27939">
                  <a:moveTo>
                    <a:pt x="5303520" y="0"/>
                  </a:moveTo>
                  <a:lnTo>
                    <a:pt x="0" y="0"/>
                  </a:lnTo>
                  <a:lnTo>
                    <a:pt x="0" y="27432"/>
                  </a:lnTo>
                  <a:lnTo>
                    <a:pt x="5303520" y="27432"/>
                  </a:lnTo>
                  <a:lnTo>
                    <a:pt x="5303520" y="0"/>
                  </a:lnTo>
                  <a:close/>
                </a:path>
              </a:pathLst>
            </a:custGeom>
            <a:solidFill>
              <a:srgbClr val="CC21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5759" y="1664207"/>
              <a:ext cx="5303520" cy="27940"/>
            </a:xfrm>
            <a:custGeom>
              <a:avLst/>
              <a:gdLst/>
              <a:ahLst/>
              <a:cxnLst/>
              <a:rect l="l" t="t" r="r" b="b"/>
              <a:pathLst>
                <a:path w="5303520" h="27939">
                  <a:moveTo>
                    <a:pt x="0" y="27432"/>
                  </a:moveTo>
                  <a:lnTo>
                    <a:pt x="5303520" y="27432"/>
                  </a:lnTo>
                  <a:lnTo>
                    <a:pt x="5303520" y="0"/>
                  </a:lnTo>
                  <a:lnTo>
                    <a:pt x="0" y="0"/>
                  </a:lnTo>
                  <a:lnTo>
                    <a:pt x="0" y="27432"/>
                  </a:lnTo>
                  <a:close/>
                </a:path>
              </a:pathLst>
            </a:custGeom>
            <a:ln w="12191">
              <a:solidFill>
                <a:srgbClr val="CC21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947724" y="2135504"/>
            <a:ext cx="130683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Бизнес-лидеры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24001" y="1828799"/>
            <a:ext cx="5245735" cy="2081530"/>
            <a:chOff x="524001" y="1828799"/>
            <a:chExt cx="5245735" cy="2081530"/>
          </a:xfrm>
        </p:grpSpPr>
        <p:sp>
          <p:nvSpPr>
            <p:cNvPr id="18" name="object 18"/>
            <p:cNvSpPr/>
            <p:nvPr/>
          </p:nvSpPr>
          <p:spPr>
            <a:xfrm>
              <a:off x="530351" y="2514599"/>
              <a:ext cx="2231390" cy="18415"/>
            </a:xfrm>
            <a:custGeom>
              <a:avLst/>
              <a:gdLst/>
              <a:ahLst/>
              <a:cxnLst/>
              <a:rect l="l" t="t" r="r" b="b"/>
              <a:pathLst>
                <a:path w="2231390" h="18414">
                  <a:moveTo>
                    <a:pt x="2231136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2231136" y="18287"/>
                  </a:lnTo>
                  <a:lnTo>
                    <a:pt x="2231136" y="0"/>
                  </a:lnTo>
                  <a:close/>
                </a:path>
              </a:pathLst>
            </a:custGeom>
            <a:solidFill>
              <a:srgbClr val="CC21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0351" y="2514599"/>
              <a:ext cx="2231390" cy="18415"/>
            </a:xfrm>
            <a:custGeom>
              <a:avLst/>
              <a:gdLst/>
              <a:ahLst/>
              <a:cxnLst/>
              <a:rect l="l" t="t" r="r" b="b"/>
              <a:pathLst>
                <a:path w="2231390" h="18414">
                  <a:moveTo>
                    <a:pt x="0" y="18287"/>
                  </a:moveTo>
                  <a:lnTo>
                    <a:pt x="2231136" y="18287"/>
                  </a:lnTo>
                  <a:lnTo>
                    <a:pt x="2231136" y="0"/>
                  </a:lnTo>
                  <a:lnTo>
                    <a:pt x="0" y="0"/>
                  </a:lnTo>
                  <a:lnTo>
                    <a:pt x="0" y="18287"/>
                  </a:lnTo>
                  <a:close/>
                </a:path>
              </a:pathLst>
            </a:custGeom>
            <a:ln w="12192">
              <a:solidFill>
                <a:srgbClr val="CC21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99231" y="1828799"/>
              <a:ext cx="2770250" cy="208140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090672" y="1920239"/>
              <a:ext cx="2560320" cy="1871980"/>
            </a:xfrm>
            <a:custGeom>
              <a:avLst/>
              <a:gdLst/>
              <a:ahLst/>
              <a:cxnLst/>
              <a:rect l="l" t="t" r="r" b="b"/>
              <a:pathLst>
                <a:path w="2560320" h="1871979">
                  <a:moveTo>
                    <a:pt x="2502789" y="0"/>
                  </a:moveTo>
                  <a:lnTo>
                    <a:pt x="57530" y="0"/>
                  </a:lnTo>
                  <a:lnTo>
                    <a:pt x="35147" y="4524"/>
                  </a:lnTo>
                  <a:lnTo>
                    <a:pt x="16859" y="16859"/>
                  </a:lnTo>
                  <a:lnTo>
                    <a:pt x="4524" y="35147"/>
                  </a:lnTo>
                  <a:lnTo>
                    <a:pt x="0" y="57531"/>
                  </a:lnTo>
                  <a:lnTo>
                    <a:pt x="0" y="1813941"/>
                  </a:lnTo>
                  <a:lnTo>
                    <a:pt x="4524" y="1836324"/>
                  </a:lnTo>
                  <a:lnTo>
                    <a:pt x="16859" y="1854612"/>
                  </a:lnTo>
                  <a:lnTo>
                    <a:pt x="35147" y="1866947"/>
                  </a:lnTo>
                  <a:lnTo>
                    <a:pt x="57530" y="1871472"/>
                  </a:lnTo>
                  <a:lnTo>
                    <a:pt x="2502789" y="1871472"/>
                  </a:lnTo>
                  <a:lnTo>
                    <a:pt x="2525172" y="1866947"/>
                  </a:lnTo>
                  <a:lnTo>
                    <a:pt x="2543460" y="1854612"/>
                  </a:lnTo>
                  <a:lnTo>
                    <a:pt x="2555795" y="1836324"/>
                  </a:lnTo>
                  <a:lnTo>
                    <a:pt x="2560319" y="1813941"/>
                  </a:lnTo>
                  <a:lnTo>
                    <a:pt x="2560319" y="57531"/>
                  </a:lnTo>
                  <a:lnTo>
                    <a:pt x="2555795" y="35147"/>
                  </a:lnTo>
                  <a:lnTo>
                    <a:pt x="2543460" y="16859"/>
                  </a:lnTo>
                  <a:lnTo>
                    <a:pt x="2525172" y="4524"/>
                  </a:lnTo>
                  <a:lnTo>
                    <a:pt x="2502789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90672" y="1920239"/>
              <a:ext cx="2560320" cy="1871980"/>
            </a:xfrm>
            <a:custGeom>
              <a:avLst/>
              <a:gdLst/>
              <a:ahLst/>
              <a:cxnLst/>
              <a:rect l="l" t="t" r="r" b="b"/>
              <a:pathLst>
                <a:path w="2560320" h="1871979">
                  <a:moveTo>
                    <a:pt x="0" y="57531"/>
                  </a:moveTo>
                  <a:lnTo>
                    <a:pt x="4524" y="35147"/>
                  </a:lnTo>
                  <a:lnTo>
                    <a:pt x="16859" y="16859"/>
                  </a:lnTo>
                  <a:lnTo>
                    <a:pt x="35147" y="4524"/>
                  </a:lnTo>
                  <a:lnTo>
                    <a:pt x="57530" y="0"/>
                  </a:lnTo>
                  <a:lnTo>
                    <a:pt x="2502789" y="0"/>
                  </a:lnTo>
                  <a:lnTo>
                    <a:pt x="2525172" y="4524"/>
                  </a:lnTo>
                  <a:lnTo>
                    <a:pt x="2543460" y="16859"/>
                  </a:lnTo>
                  <a:lnTo>
                    <a:pt x="2555795" y="35147"/>
                  </a:lnTo>
                  <a:lnTo>
                    <a:pt x="2560319" y="57531"/>
                  </a:lnTo>
                  <a:lnTo>
                    <a:pt x="2560319" y="1813941"/>
                  </a:lnTo>
                  <a:lnTo>
                    <a:pt x="2555795" y="1836324"/>
                  </a:lnTo>
                  <a:lnTo>
                    <a:pt x="2543460" y="1854612"/>
                  </a:lnTo>
                  <a:lnTo>
                    <a:pt x="2525172" y="1866947"/>
                  </a:lnTo>
                  <a:lnTo>
                    <a:pt x="2502789" y="1871472"/>
                  </a:lnTo>
                  <a:lnTo>
                    <a:pt x="57530" y="1871472"/>
                  </a:lnTo>
                  <a:lnTo>
                    <a:pt x="35147" y="1866947"/>
                  </a:lnTo>
                  <a:lnTo>
                    <a:pt x="16859" y="1854612"/>
                  </a:lnTo>
                  <a:lnTo>
                    <a:pt x="4524" y="1836324"/>
                  </a:lnTo>
                  <a:lnTo>
                    <a:pt x="0" y="1813941"/>
                  </a:lnTo>
                  <a:lnTo>
                    <a:pt x="0" y="57531"/>
                  </a:lnTo>
                  <a:close/>
                </a:path>
              </a:pathLst>
            </a:custGeom>
            <a:ln w="6096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3551" y="2084831"/>
              <a:ext cx="347472" cy="347472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517956" y="2591561"/>
            <a:ext cx="2206625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BABABA"/>
                </a:solidFill>
                <a:latin typeface="Microsoft Sans Serif"/>
                <a:cs typeface="Microsoft Sans Serif"/>
              </a:rPr>
              <a:t>CEO,</a:t>
            </a:r>
            <a:r>
              <a:rPr sz="1050" spc="-5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dirty="0">
                <a:solidFill>
                  <a:srgbClr val="BABABA"/>
                </a:solidFill>
                <a:latin typeface="Microsoft Sans Serif"/>
                <a:cs typeface="Microsoft Sans Serif"/>
              </a:rPr>
              <a:t>владельцы</a:t>
            </a:r>
            <a:r>
              <a:rPr sz="1050" spc="-10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dirty="0">
                <a:solidFill>
                  <a:srgbClr val="BABABA"/>
                </a:solidFill>
                <a:latin typeface="Microsoft Sans Serif"/>
                <a:cs typeface="Microsoft Sans Serif"/>
              </a:rPr>
              <a:t>и</a:t>
            </a:r>
            <a:r>
              <a:rPr sz="1050" spc="-15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spc="-10" dirty="0">
                <a:solidFill>
                  <a:srgbClr val="BABABA"/>
                </a:solidFill>
                <a:latin typeface="Microsoft Sans Serif"/>
                <a:cs typeface="Microsoft Sans Serif"/>
              </a:rPr>
              <a:t>топ-менеджеры </a:t>
            </a:r>
            <a:r>
              <a:rPr sz="1050" spc="-20" dirty="0">
                <a:solidFill>
                  <a:srgbClr val="BABABA"/>
                </a:solidFill>
                <a:latin typeface="Microsoft Sans Serif"/>
                <a:cs typeface="Microsoft Sans Serif"/>
              </a:rPr>
              <a:t>крупного</a:t>
            </a:r>
            <a:r>
              <a:rPr sz="1050" spc="10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dirty="0">
                <a:solidFill>
                  <a:srgbClr val="BABABA"/>
                </a:solidFill>
                <a:latin typeface="Microsoft Sans Serif"/>
                <a:cs typeface="Microsoft Sans Serif"/>
              </a:rPr>
              <a:t>и</a:t>
            </a:r>
            <a:r>
              <a:rPr sz="1050" spc="15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spc="-10" dirty="0">
                <a:solidFill>
                  <a:srgbClr val="BABABA"/>
                </a:solidFill>
                <a:latin typeface="Microsoft Sans Serif"/>
                <a:cs typeface="Microsoft Sans Serif"/>
              </a:rPr>
              <a:t>среднего бизнеса Казахстана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73602" y="2135504"/>
            <a:ext cx="1064895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Государство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248914" y="1828799"/>
            <a:ext cx="5081270" cy="2081530"/>
            <a:chOff x="3248914" y="1828799"/>
            <a:chExt cx="5081270" cy="2081530"/>
          </a:xfrm>
        </p:grpSpPr>
        <p:sp>
          <p:nvSpPr>
            <p:cNvPr id="27" name="object 27"/>
            <p:cNvSpPr/>
            <p:nvPr/>
          </p:nvSpPr>
          <p:spPr>
            <a:xfrm>
              <a:off x="3255264" y="2514599"/>
              <a:ext cx="2231390" cy="18415"/>
            </a:xfrm>
            <a:custGeom>
              <a:avLst/>
              <a:gdLst/>
              <a:ahLst/>
              <a:cxnLst/>
              <a:rect l="l" t="t" r="r" b="b"/>
              <a:pathLst>
                <a:path w="2231390" h="18414">
                  <a:moveTo>
                    <a:pt x="2231136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2231136" y="18287"/>
                  </a:lnTo>
                  <a:lnTo>
                    <a:pt x="2231136" y="0"/>
                  </a:lnTo>
                  <a:close/>
                </a:path>
              </a:pathLst>
            </a:custGeom>
            <a:solidFill>
              <a:srgbClr val="CC21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255264" y="2514599"/>
              <a:ext cx="2231390" cy="18415"/>
            </a:xfrm>
            <a:custGeom>
              <a:avLst/>
              <a:gdLst/>
              <a:ahLst/>
              <a:cxnLst/>
              <a:rect l="l" t="t" r="r" b="b"/>
              <a:pathLst>
                <a:path w="2231390" h="18414">
                  <a:moveTo>
                    <a:pt x="0" y="18287"/>
                  </a:moveTo>
                  <a:lnTo>
                    <a:pt x="2231136" y="18287"/>
                  </a:lnTo>
                  <a:lnTo>
                    <a:pt x="2231136" y="0"/>
                  </a:lnTo>
                  <a:lnTo>
                    <a:pt x="0" y="0"/>
                  </a:lnTo>
                  <a:lnTo>
                    <a:pt x="0" y="18287"/>
                  </a:lnTo>
                  <a:close/>
                </a:path>
              </a:pathLst>
            </a:custGeom>
            <a:ln w="12192">
              <a:solidFill>
                <a:srgbClr val="CC21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24144" y="1828799"/>
              <a:ext cx="2605658" cy="208140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815584" y="1920239"/>
              <a:ext cx="2395855" cy="1871980"/>
            </a:xfrm>
            <a:custGeom>
              <a:avLst/>
              <a:gdLst/>
              <a:ahLst/>
              <a:cxnLst/>
              <a:rect l="l" t="t" r="r" b="b"/>
              <a:pathLst>
                <a:path w="2395854" h="1871979">
                  <a:moveTo>
                    <a:pt x="2338196" y="0"/>
                  </a:moveTo>
                  <a:lnTo>
                    <a:pt x="57530" y="0"/>
                  </a:lnTo>
                  <a:lnTo>
                    <a:pt x="35147" y="4524"/>
                  </a:lnTo>
                  <a:lnTo>
                    <a:pt x="16859" y="16859"/>
                  </a:lnTo>
                  <a:lnTo>
                    <a:pt x="4524" y="35147"/>
                  </a:lnTo>
                  <a:lnTo>
                    <a:pt x="0" y="57531"/>
                  </a:lnTo>
                  <a:lnTo>
                    <a:pt x="0" y="1813941"/>
                  </a:lnTo>
                  <a:lnTo>
                    <a:pt x="4524" y="1836324"/>
                  </a:lnTo>
                  <a:lnTo>
                    <a:pt x="16859" y="1854612"/>
                  </a:lnTo>
                  <a:lnTo>
                    <a:pt x="35147" y="1866947"/>
                  </a:lnTo>
                  <a:lnTo>
                    <a:pt x="57530" y="1871472"/>
                  </a:lnTo>
                  <a:lnTo>
                    <a:pt x="2338196" y="1871472"/>
                  </a:lnTo>
                  <a:lnTo>
                    <a:pt x="2360580" y="1866947"/>
                  </a:lnTo>
                  <a:lnTo>
                    <a:pt x="2378868" y="1854612"/>
                  </a:lnTo>
                  <a:lnTo>
                    <a:pt x="2391203" y="1836324"/>
                  </a:lnTo>
                  <a:lnTo>
                    <a:pt x="2395727" y="1813941"/>
                  </a:lnTo>
                  <a:lnTo>
                    <a:pt x="2395727" y="57531"/>
                  </a:lnTo>
                  <a:lnTo>
                    <a:pt x="2391203" y="35147"/>
                  </a:lnTo>
                  <a:lnTo>
                    <a:pt x="2378868" y="16859"/>
                  </a:lnTo>
                  <a:lnTo>
                    <a:pt x="2360580" y="4524"/>
                  </a:lnTo>
                  <a:lnTo>
                    <a:pt x="2338196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815584" y="1920239"/>
              <a:ext cx="2395855" cy="1871980"/>
            </a:xfrm>
            <a:custGeom>
              <a:avLst/>
              <a:gdLst/>
              <a:ahLst/>
              <a:cxnLst/>
              <a:rect l="l" t="t" r="r" b="b"/>
              <a:pathLst>
                <a:path w="2395854" h="1871979">
                  <a:moveTo>
                    <a:pt x="0" y="57531"/>
                  </a:moveTo>
                  <a:lnTo>
                    <a:pt x="4524" y="35147"/>
                  </a:lnTo>
                  <a:lnTo>
                    <a:pt x="16859" y="16859"/>
                  </a:lnTo>
                  <a:lnTo>
                    <a:pt x="35147" y="4524"/>
                  </a:lnTo>
                  <a:lnTo>
                    <a:pt x="57530" y="0"/>
                  </a:lnTo>
                  <a:lnTo>
                    <a:pt x="2338196" y="0"/>
                  </a:lnTo>
                  <a:lnTo>
                    <a:pt x="2360580" y="4524"/>
                  </a:lnTo>
                  <a:lnTo>
                    <a:pt x="2378868" y="16859"/>
                  </a:lnTo>
                  <a:lnTo>
                    <a:pt x="2391203" y="35147"/>
                  </a:lnTo>
                  <a:lnTo>
                    <a:pt x="2395727" y="57531"/>
                  </a:lnTo>
                  <a:lnTo>
                    <a:pt x="2395727" y="1813941"/>
                  </a:lnTo>
                  <a:lnTo>
                    <a:pt x="2391203" y="1836324"/>
                  </a:lnTo>
                  <a:lnTo>
                    <a:pt x="2378868" y="1854612"/>
                  </a:lnTo>
                  <a:lnTo>
                    <a:pt x="2360580" y="1866947"/>
                  </a:lnTo>
                  <a:lnTo>
                    <a:pt x="2338196" y="1871472"/>
                  </a:lnTo>
                  <a:lnTo>
                    <a:pt x="57530" y="1871472"/>
                  </a:lnTo>
                  <a:lnTo>
                    <a:pt x="35147" y="1866947"/>
                  </a:lnTo>
                  <a:lnTo>
                    <a:pt x="16859" y="1854612"/>
                  </a:lnTo>
                  <a:lnTo>
                    <a:pt x="4524" y="1836324"/>
                  </a:lnTo>
                  <a:lnTo>
                    <a:pt x="0" y="1813941"/>
                  </a:lnTo>
                  <a:lnTo>
                    <a:pt x="0" y="57531"/>
                  </a:lnTo>
                  <a:close/>
                </a:path>
              </a:pathLst>
            </a:custGeom>
            <a:ln w="6096">
              <a:solidFill>
                <a:srgbClr val="44444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98464" y="2084831"/>
              <a:ext cx="347472" cy="347472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3243452" y="2591561"/>
            <a:ext cx="19024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20" dirty="0">
                <a:solidFill>
                  <a:srgbClr val="DDDDDD"/>
                </a:solidFill>
                <a:latin typeface="Microsoft Sans Serif"/>
                <a:cs typeface="Microsoft Sans Serif"/>
              </a:rPr>
              <a:t>Квазигосударственный</a:t>
            </a:r>
            <a:r>
              <a:rPr sz="1050" spc="135" dirty="0">
                <a:solidFill>
                  <a:srgbClr val="DDDDDD"/>
                </a:solidFill>
                <a:latin typeface="Microsoft Sans Serif"/>
                <a:cs typeface="Microsoft Sans Serif"/>
              </a:rPr>
              <a:t> </a:t>
            </a:r>
            <a:r>
              <a:rPr sz="1050" spc="-10" dirty="0">
                <a:solidFill>
                  <a:srgbClr val="DDDDDD"/>
                </a:solidFill>
                <a:latin typeface="Microsoft Sans Serif"/>
                <a:cs typeface="Microsoft Sans Serif"/>
              </a:rPr>
              <a:t>сектор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399021" y="2036444"/>
            <a:ext cx="1016635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Экспертное</a:t>
            </a: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сообщество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77697" y="2508249"/>
            <a:ext cx="8407400" cy="2579370"/>
            <a:chOff x="377697" y="2508249"/>
            <a:chExt cx="8407400" cy="2579370"/>
          </a:xfrm>
        </p:grpSpPr>
        <p:sp>
          <p:nvSpPr>
            <p:cNvPr id="36" name="object 36"/>
            <p:cNvSpPr/>
            <p:nvPr/>
          </p:nvSpPr>
          <p:spPr>
            <a:xfrm>
              <a:off x="5980176" y="2514599"/>
              <a:ext cx="2231390" cy="18415"/>
            </a:xfrm>
            <a:custGeom>
              <a:avLst/>
              <a:gdLst/>
              <a:ahLst/>
              <a:cxnLst/>
              <a:rect l="l" t="t" r="r" b="b"/>
              <a:pathLst>
                <a:path w="2231390" h="18414">
                  <a:moveTo>
                    <a:pt x="2231135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2231135" y="18287"/>
                  </a:lnTo>
                  <a:lnTo>
                    <a:pt x="2231135" y="0"/>
                  </a:lnTo>
                  <a:close/>
                </a:path>
              </a:pathLst>
            </a:custGeom>
            <a:solidFill>
              <a:srgbClr val="CC21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80176" y="2514599"/>
              <a:ext cx="2231390" cy="18415"/>
            </a:xfrm>
            <a:custGeom>
              <a:avLst/>
              <a:gdLst/>
              <a:ahLst/>
              <a:cxnLst/>
              <a:rect l="l" t="t" r="r" b="b"/>
              <a:pathLst>
                <a:path w="2231390" h="18414">
                  <a:moveTo>
                    <a:pt x="0" y="18287"/>
                  </a:moveTo>
                  <a:lnTo>
                    <a:pt x="2231135" y="18287"/>
                  </a:lnTo>
                  <a:lnTo>
                    <a:pt x="2231135" y="0"/>
                  </a:lnTo>
                  <a:lnTo>
                    <a:pt x="0" y="0"/>
                  </a:lnTo>
                  <a:lnTo>
                    <a:pt x="0" y="18287"/>
                  </a:lnTo>
                  <a:close/>
                </a:path>
              </a:pathLst>
            </a:custGeom>
            <a:ln w="12192">
              <a:solidFill>
                <a:srgbClr val="CC21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4047" y="4462271"/>
              <a:ext cx="8394700" cy="619125"/>
            </a:xfrm>
            <a:custGeom>
              <a:avLst/>
              <a:gdLst/>
              <a:ahLst/>
              <a:cxnLst/>
              <a:rect l="l" t="t" r="r" b="b"/>
              <a:pathLst>
                <a:path w="8394700" h="619125">
                  <a:moveTo>
                    <a:pt x="8394192" y="0"/>
                  </a:moveTo>
                  <a:lnTo>
                    <a:pt x="0" y="0"/>
                  </a:lnTo>
                  <a:lnTo>
                    <a:pt x="0" y="618744"/>
                  </a:lnTo>
                  <a:lnTo>
                    <a:pt x="8394192" y="618744"/>
                  </a:lnTo>
                  <a:lnTo>
                    <a:pt x="8394192" y="0"/>
                  </a:lnTo>
                  <a:close/>
                </a:path>
              </a:pathLst>
            </a:custGeom>
            <a:solidFill>
              <a:srgbClr val="CC212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84047" y="4462271"/>
              <a:ext cx="8394700" cy="619125"/>
            </a:xfrm>
            <a:custGeom>
              <a:avLst/>
              <a:gdLst/>
              <a:ahLst/>
              <a:cxnLst/>
              <a:rect l="l" t="t" r="r" b="b"/>
              <a:pathLst>
                <a:path w="8394700" h="619125">
                  <a:moveTo>
                    <a:pt x="0" y="618744"/>
                  </a:moveTo>
                  <a:lnTo>
                    <a:pt x="8394192" y="618744"/>
                  </a:lnTo>
                  <a:lnTo>
                    <a:pt x="8394192" y="0"/>
                  </a:lnTo>
                  <a:lnTo>
                    <a:pt x="0" y="0"/>
                  </a:lnTo>
                  <a:lnTo>
                    <a:pt x="0" y="618744"/>
                  </a:lnTo>
                  <a:close/>
                </a:path>
              </a:pathLst>
            </a:custGeom>
            <a:ln w="12192">
              <a:solidFill>
                <a:srgbClr val="CC212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969253" y="2591561"/>
            <a:ext cx="2138045" cy="506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50" spc="-10" dirty="0">
                <a:solidFill>
                  <a:srgbClr val="BABABA"/>
                </a:solidFill>
                <a:latin typeface="Microsoft Sans Serif"/>
                <a:cs typeface="Microsoft Sans Serif"/>
              </a:rPr>
              <a:t>Аналитики,</a:t>
            </a:r>
            <a:r>
              <a:rPr sz="1050" spc="-45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spc="-10" dirty="0">
                <a:solidFill>
                  <a:srgbClr val="BABABA"/>
                </a:solidFill>
                <a:latin typeface="Microsoft Sans Serif"/>
                <a:cs typeface="Microsoft Sans Serif"/>
              </a:rPr>
              <a:t>советники,</a:t>
            </a:r>
            <a:r>
              <a:rPr sz="1050" spc="-30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dirty="0">
                <a:solidFill>
                  <a:srgbClr val="BABABA"/>
                </a:solidFill>
                <a:latin typeface="Microsoft Sans Serif"/>
                <a:cs typeface="Microsoft Sans Serif"/>
              </a:rPr>
              <a:t>think</a:t>
            </a:r>
            <a:r>
              <a:rPr sz="1050" spc="-20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dirty="0">
                <a:solidFill>
                  <a:srgbClr val="BABABA"/>
                </a:solidFill>
                <a:latin typeface="Microsoft Sans Serif"/>
                <a:cs typeface="Microsoft Sans Serif"/>
              </a:rPr>
              <a:t>tank </a:t>
            </a:r>
            <a:r>
              <a:rPr sz="1050" spc="-50" dirty="0">
                <a:solidFill>
                  <a:srgbClr val="BABABA"/>
                </a:solidFill>
                <a:latin typeface="Microsoft Sans Serif"/>
                <a:cs typeface="Microsoft Sans Serif"/>
              </a:rPr>
              <a:t>и </a:t>
            </a:r>
            <a:r>
              <a:rPr sz="1050" dirty="0">
                <a:solidFill>
                  <a:srgbClr val="BABABA"/>
                </a:solidFill>
                <a:latin typeface="Microsoft Sans Serif"/>
                <a:cs typeface="Microsoft Sans Serif"/>
              </a:rPr>
              <a:t>деловые</a:t>
            </a:r>
            <a:r>
              <a:rPr sz="1050" spc="10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spc="-10" dirty="0">
                <a:solidFill>
                  <a:srgbClr val="BABABA"/>
                </a:solidFill>
                <a:latin typeface="Microsoft Sans Serif"/>
                <a:cs typeface="Microsoft Sans Serif"/>
              </a:rPr>
              <a:t>журналисты,</a:t>
            </a:r>
            <a:r>
              <a:rPr sz="1050" spc="-5" dirty="0">
                <a:solidFill>
                  <a:srgbClr val="BABABA"/>
                </a:solidFill>
                <a:latin typeface="Microsoft Sans Serif"/>
                <a:cs typeface="Microsoft Sans Serif"/>
              </a:rPr>
              <a:t> </a:t>
            </a:r>
            <a:r>
              <a:rPr sz="1050" spc="-10" dirty="0">
                <a:solidFill>
                  <a:srgbClr val="BABABA"/>
                </a:solidFill>
                <a:latin typeface="Microsoft Sans Serif"/>
                <a:cs typeface="Microsoft Sans Serif"/>
              </a:rPr>
              <a:t>аудитория </a:t>
            </a:r>
            <a:r>
              <a:rPr sz="1050" spc="-25" dirty="0">
                <a:solidFill>
                  <a:srgbClr val="BABABA"/>
                </a:solidFill>
                <a:latin typeface="Microsoft Sans Serif"/>
                <a:cs typeface="Microsoft Sans Serif"/>
              </a:rPr>
              <a:t>ЛПР</a:t>
            </a:r>
            <a:endParaRPr sz="1050">
              <a:latin typeface="Microsoft Sans Serif"/>
              <a:cs typeface="Microsoft Sans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60552" y="4513529"/>
            <a:ext cx="1837055" cy="490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0160" algn="ctr">
              <a:lnSpc>
                <a:spcPts val="1525"/>
              </a:lnSpc>
              <a:spcBef>
                <a:spcPts val="95"/>
              </a:spcBef>
            </a:pP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3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FFFFFF"/>
                </a:solidFill>
                <a:latin typeface="Arial"/>
                <a:cs typeface="Arial"/>
              </a:rPr>
              <a:t>млн+</a:t>
            </a:r>
            <a:endParaRPr sz="1300">
              <a:latin typeface="Arial"/>
              <a:cs typeface="Arial"/>
            </a:endParaRPr>
          </a:p>
          <a:p>
            <a:pPr marR="5080" algn="ctr">
              <a:lnSpc>
                <a:spcPts val="1080"/>
              </a:lnSpc>
              <a:spcBef>
                <a:spcPts val="5"/>
              </a:spcBef>
            </a:pPr>
            <a:r>
              <a:rPr sz="900" dirty="0">
                <a:solidFill>
                  <a:srgbClr val="FFCCCC"/>
                </a:solidFill>
                <a:latin typeface="Microsoft Sans Serif"/>
                <a:cs typeface="Microsoft Sans Serif"/>
              </a:rPr>
              <a:t>человек</a:t>
            </a:r>
            <a:r>
              <a:rPr sz="900" spc="-20" dirty="0">
                <a:solidFill>
                  <a:srgbClr val="FFCCCC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CCCC"/>
                </a:solidFill>
                <a:latin typeface="Microsoft Sans Serif"/>
                <a:cs typeface="Microsoft Sans Serif"/>
              </a:rPr>
              <a:t>ежемесячно </a:t>
            </a:r>
            <a:r>
              <a:rPr sz="900" dirty="0">
                <a:solidFill>
                  <a:srgbClr val="FFCCCC"/>
                </a:solidFill>
                <a:latin typeface="Microsoft Sans Serif"/>
                <a:cs typeface="Microsoft Sans Serif"/>
              </a:rPr>
              <a:t>вовлечены</a:t>
            </a:r>
            <a:r>
              <a:rPr sz="900" spc="-15" dirty="0">
                <a:solidFill>
                  <a:srgbClr val="FFCCCC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FFCCCC"/>
                </a:solidFill>
                <a:latin typeface="Microsoft Sans Serif"/>
                <a:cs typeface="Microsoft Sans Serif"/>
              </a:rPr>
              <a:t>в</a:t>
            </a:r>
            <a:r>
              <a:rPr sz="900" spc="-10" dirty="0">
                <a:solidFill>
                  <a:srgbClr val="FFCCCC"/>
                </a:solidFill>
                <a:latin typeface="Microsoft Sans Serif"/>
                <a:cs typeface="Microsoft Sans Serif"/>
              </a:rPr>
              <a:t> экосистему</a:t>
            </a:r>
            <a:r>
              <a:rPr sz="900" spc="10" dirty="0">
                <a:solidFill>
                  <a:srgbClr val="FFCCCC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CCCC"/>
                </a:solidFill>
                <a:latin typeface="Microsoft Sans Serif"/>
                <a:cs typeface="Microsoft Sans Serif"/>
              </a:rPr>
              <a:t>Exclusive.kz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798952" y="4429757"/>
            <a:ext cx="1366520" cy="50545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R="8255" algn="ctr">
              <a:lnSpc>
                <a:spcPct val="100000"/>
              </a:lnSpc>
              <a:spcBef>
                <a:spcPts val="755"/>
              </a:spcBef>
            </a:pP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3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FFFFFF"/>
                </a:solidFill>
                <a:latin typeface="Arial"/>
                <a:cs typeface="Arial"/>
              </a:rPr>
              <a:t>млн</a:t>
            </a:r>
            <a:endParaRPr sz="13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475"/>
              </a:spcBef>
            </a:pPr>
            <a:r>
              <a:rPr sz="900" spc="-10" dirty="0">
                <a:solidFill>
                  <a:srgbClr val="FFCCCC"/>
                </a:solidFill>
                <a:latin typeface="Microsoft Sans Serif"/>
                <a:cs typeface="Microsoft Sans Serif"/>
              </a:rPr>
              <a:t>уникальных/мес</a:t>
            </a:r>
            <a:r>
              <a:rPr sz="900" spc="10" dirty="0">
                <a:solidFill>
                  <a:srgbClr val="FFCCCC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FFCCCC"/>
                </a:solidFill>
                <a:latin typeface="Microsoft Sans Serif"/>
                <a:cs typeface="Microsoft Sans Serif"/>
              </a:rPr>
              <a:t>на</a:t>
            </a:r>
            <a:r>
              <a:rPr sz="900" spc="30" dirty="0">
                <a:solidFill>
                  <a:srgbClr val="FFCCCC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FFCCCC"/>
                </a:solidFill>
                <a:latin typeface="Microsoft Sans Serif"/>
                <a:cs typeface="Microsoft Sans Serif"/>
              </a:rPr>
              <a:t>сайте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280914" y="4429757"/>
            <a:ext cx="607695" cy="50545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5"/>
              </a:spcBef>
            </a:pPr>
            <a:r>
              <a:rPr sz="1300" b="1" dirty="0">
                <a:solidFill>
                  <a:srgbClr val="FFFFFF"/>
                </a:solidFill>
                <a:latin typeface="Arial"/>
                <a:cs typeface="Arial"/>
              </a:rPr>
              <a:t>23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FFFFFF"/>
                </a:solidFill>
                <a:latin typeface="Arial"/>
                <a:cs typeface="Arial"/>
              </a:rPr>
              <a:t>года</a:t>
            </a:r>
            <a:endParaRPr sz="1300">
              <a:latin typeface="Arial"/>
              <a:cs typeface="Arial"/>
            </a:endParaRPr>
          </a:p>
          <a:p>
            <a:pPr marL="57785">
              <a:lnSpc>
                <a:spcPct val="100000"/>
              </a:lnSpc>
              <a:spcBef>
                <a:spcPts val="475"/>
              </a:spcBef>
            </a:pPr>
            <a:r>
              <a:rPr sz="900" dirty="0">
                <a:solidFill>
                  <a:srgbClr val="FFCCCC"/>
                </a:solidFill>
                <a:latin typeface="Microsoft Sans Serif"/>
                <a:cs typeface="Microsoft Sans Serif"/>
              </a:rPr>
              <a:t>на</a:t>
            </a:r>
            <a:r>
              <a:rPr sz="900" spc="-10" dirty="0">
                <a:solidFill>
                  <a:srgbClr val="FFCCCC"/>
                </a:solidFill>
                <a:latin typeface="Microsoft Sans Serif"/>
                <a:cs typeface="Microsoft Sans Serif"/>
              </a:rPr>
              <a:t> рынке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171308" y="4429757"/>
            <a:ext cx="1037590" cy="50545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R="8255" algn="ctr">
              <a:lnSpc>
                <a:spcPct val="100000"/>
              </a:lnSpc>
              <a:spcBef>
                <a:spcPts val="755"/>
              </a:spcBef>
            </a:pPr>
            <a:r>
              <a:rPr sz="1300" b="1" spc="-20" dirty="0">
                <a:solidFill>
                  <a:srgbClr val="FFFFFF"/>
                </a:solidFill>
                <a:latin typeface="Arial"/>
                <a:cs typeface="Arial"/>
              </a:rPr>
              <a:t>High-</a:t>
            </a:r>
            <a:r>
              <a:rPr sz="1300" b="1" spc="-10" dirty="0">
                <a:solidFill>
                  <a:srgbClr val="FFFFFF"/>
                </a:solidFill>
                <a:latin typeface="Arial"/>
                <a:cs typeface="Arial"/>
              </a:rPr>
              <a:t>level</a:t>
            </a:r>
            <a:endParaRPr sz="1300">
              <a:latin typeface="Arial"/>
              <a:cs typeface="Arial"/>
            </a:endParaRPr>
          </a:p>
          <a:p>
            <a:pPr marR="5080" algn="ctr">
              <a:lnSpc>
                <a:spcPct val="100000"/>
              </a:lnSpc>
              <a:spcBef>
                <a:spcPts val="475"/>
              </a:spcBef>
            </a:pPr>
            <a:r>
              <a:rPr sz="900" dirty="0">
                <a:solidFill>
                  <a:srgbClr val="FFCCCC"/>
                </a:solidFill>
                <a:latin typeface="Microsoft Sans Serif"/>
                <a:cs typeface="Microsoft Sans Serif"/>
              </a:rPr>
              <a:t>уровень</a:t>
            </a:r>
            <a:r>
              <a:rPr sz="900" spc="-20" dirty="0">
                <a:solidFill>
                  <a:srgbClr val="FFCCCC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FFCCCC"/>
                </a:solidFill>
                <a:latin typeface="Microsoft Sans Serif"/>
                <a:cs typeface="Microsoft Sans Serif"/>
              </a:rPr>
              <a:t>аудитории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71856" y="3867911"/>
            <a:ext cx="7851775" cy="506095"/>
            <a:chOff x="371856" y="3867911"/>
            <a:chExt cx="7851775" cy="506095"/>
          </a:xfrm>
        </p:grpSpPr>
        <p:sp>
          <p:nvSpPr>
            <p:cNvPr id="46" name="object 46"/>
            <p:cNvSpPr/>
            <p:nvPr/>
          </p:nvSpPr>
          <p:spPr>
            <a:xfrm>
              <a:off x="384048" y="3880103"/>
              <a:ext cx="7827645" cy="481965"/>
            </a:xfrm>
            <a:custGeom>
              <a:avLst/>
              <a:gdLst/>
              <a:ahLst/>
              <a:cxnLst/>
              <a:rect l="l" t="t" r="r" b="b"/>
              <a:pathLst>
                <a:path w="7827645" h="481964">
                  <a:moveTo>
                    <a:pt x="7747000" y="0"/>
                  </a:moveTo>
                  <a:lnTo>
                    <a:pt x="80264" y="0"/>
                  </a:lnTo>
                  <a:lnTo>
                    <a:pt x="49023" y="6308"/>
                  </a:lnTo>
                  <a:lnTo>
                    <a:pt x="23510" y="23510"/>
                  </a:lnTo>
                  <a:lnTo>
                    <a:pt x="6308" y="49023"/>
                  </a:lnTo>
                  <a:lnTo>
                    <a:pt x="0" y="80263"/>
                  </a:lnTo>
                  <a:lnTo>
                    <a:pt x="0" y="401319"/>
                  </a:lnTo>
                  <a:lnTo>
                    <a:pt x="6308" y="432560"/>
                  </a:lnTo>
                  <a:lnTo>
                    <a:pt x="23510" y="458073"/>
                  </a:lnTo>
                  <a:lnTo>
                    <a:pt x="49023" y="475275"/>
                  </a:lnTo>
                  <a:lnTo>
                    <a:pt x="80264" y="481583"/>
                  </a:lnTo>
                  <a:lnTo>
                    <a:pt x="7747000" y="481583"/>
                  </a:lnTo>
                  <a:lnTo>
                    <a:pt x="7778240" y="475275"/>
                  </a:lnTo>
                  <a:lnTo>
                    <a:pt x="7803753" y="458073"/>
                  </a:lnTo>
                  <a:lnTo>
                    <a:pt x="7820955" y="432560"/>
                  </a:lnTo>
                  <a:lnTo>
                    <a:pt x="7827263" y="401319"/>
                  </a:lnTo>
                  <a:lnTo>
                    <a:pt x="7827263" y="80263"/>
                  </a:lnTo>
                  <a:lnTo>
                    <a:pt x="7820955" y="49023"/>
                  </a:lnTo>
                  <a:lnTo>
                    <a:pt x="7803753" y="23510"/>
                  </a:lnTo>
                  <a:lnTo>
                    <a:pt x="7778240" y="6308"/>
                  </a:lnTo>
                  <a:lnTo>
                    <a:pt x="7747000" y="0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84048" y="3880103"/>
              <a:ext cx="7827645" cy="481965"/>
            </a:xfrm>
            <a:custGeom>
              <a:avLst/>
              <a:gdLst/>
              <a:ahLst/>
              <a:cxnLst/>
              <a:rect l="l" t="t" r="r" b="b"/>
              <a:pathLst>
                <a:path w="7827645" h="481964">
                  <a:moveTo>
                    <a:pt x="0" y="80263"/>
                  </a:moveTo>
                  <a:lnTo>
                    <a:pt x="6308" y="49023"/>
                  </a:lnTo>
                  <a:lnTo>
                    <a:pt x="23510" y="23510"/>
                  </a:lnTo>
                  <a:lnTo>
                    <a:pt x="49023" y="6308"/>
                  </a:lnTo>
                  <a:lnTo>
                    <a:pt x="80264" y="0"/>
                  </a:lnTo>
                  <a:lnTo>
                    <a:pt x="7747000" y="0"/>
                  </a:lnTo>
                  <a:lnTo>
                    <a:pt x="7778240" y="6308"/>
                  </a:lnTo>
                  <a:lnTo>
                    <a:pt x="7803753" y="23510"/>
                  </a:lnTo>
                  <a:lnTo>
                    <a:pt x="7820955" y="49023"/>
                  </a:lnTo>
                  <a:lnTo>
                    <a:pt x="7827263" y="80263"/>
                  </a:lnTo>
                  <a:lnTo>
                    <a:pt x="7827263" y="401319"/>
                  </a:lnTo>
                  <a:lnTo>
                    <a:pt x="7820955" y="432560"/>
                  </a:lnTo>
                  <a:lnTo>
                    <a:pt x="7803753" y="458073"/>
                  </a:lnTo>
                  <a:lnTo>
                    <a:pt x="7778240" y="475275"/>
                  </a:lnTo>
                  <a:lnTo>
                    <a:pt x="7747000" y="481583"/>
                  </a:lnTo>
                  <a:lnTo>
                    <a:pt x="80264" y="481583"/>
                  </a:lnTo>
                  <a:lnTo>
                    <a:pt x="49023" y="475275"/>
                  </a:lnTo>
                  <a:lnTo>
                    <a:pt x="23510" y="458073"/>
                  </a:lnTo>
                  <a:lnTo>
                    <a:pt x="6308" y="432560"/>
                  </a:lnTo>
                  <a:lnTo>
                    <a:pt x="0" y="401319"/>
                  </a:lnTo>
                  <a:lnTo>
                    <a:pt x="0" y="80263"/>
                  </a:lnTo>
                  <a:close/>
                </a:path>
              </a:pathLst>
            </a:custGeom>
            <a:ln w="24384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384047" y="3880103"/>
            <a:ext cx="7827645" cy="481965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14935">
              <a:lnSpc>
                <a:spcPct val="100000"/>
              </a:lnSpc>
              <a:spcBef>
                <a:spcPts val="1165"/>
              </a:spcBef>
            </a:pPr>
            <a:r>
              <a:rPr sz="1200" dirty="0">
                <a:solidFill>
                  <a:srgbClr val="DDDDDD"/>
                </a:solidFill>
                <a:latin typeface="Microsoft Sans Serif"/>
                <a:cs typeface="Microsoft Sans Serif"/>
              </a:rPr>
              <a:t>High-value</a:t>
            </a:r>
            <a:r>
              <a:rPr sz="1200" spc="-75" dirty="0">
                <a:solidFill>
                  <a:srgbClr val="DDDDDD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DDDDDD"/>
                </a:solidFill>
                <a:latin typeface="Microsoft Sans Serif"/>
                <a:cs typeface="Microsoft Sans Serif"/>
              </a:rPr>
              <a:t>аудитория:</a:t>
            </a:r>
            <a:r>
              <a:rPr sz="1200" spc="-25" dirty="0">
                <a:solidFill>
                  <a:srgbClr val="DDDDDD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DDDDDD"/>
                </a:solidFill>
                <a:latin typeface="Microsoft Sans Serif"/>
                <a:cs typeface="Microsoft Sans Serif"/>
              </a:rPr>
              <a:t>35-60</a:t>
            </a:r>
            <a:r>
              <a:rPr sz="1200" spc="-50" dirty="0">
                <a:solidFill>
                  <a:srgbClr val="DDDDDD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DDDDDD"/>
                </a:solidFill>
                <a:latin typeface="Microsoft Sans Serif"/>
                <a:cs typeface="Microsoft Sans Serif"/>
              </a:rPr>
              <a:t>лет,</a:t>
            </a:r>
            <a:r>
              <a:rPr sz="1200" spc="-5" dirty="0">
                <a:solidFill>
                  <a:srgbClr val="DDDDDD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DDDDDD"/>
                </a:solidFill>
                <a:latin typeface="Microsoft Sans Serif"/>
                <a:cs typeface="Microsoft Sans Serif"/>
              </a:rPr>
              <a:t>высокий</a:t>
            </a:r>
            <a:r>
              <a:rPr sz="1200" spc="-25" dirty="0">
                <a:solidFill>
                  <a:srgbClr val="DDDDDD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DDDDDD"/>
                </a:solidFill>
                <a:latin typeface="Microsoft Sans Serif"/>
                <a:cs typeface="Microsoft Sans Serif"/>
              </a:rPr>
              <a:t>доход,</a:t>
            </a:r>
            <a:r>
              <a:rPr sz="1200" spc="15" dirty="0">
                <a:solidFill>
                  <a:srgbClr val="DDDDDD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DDDDDD"/>
                </a:solidFill>
                <a:latin typeface="Microsoft Sans Serif"/>
                <a:cs typeface="Microsoft Sans Serif"/>
              </a:rPr>
              <a:t>осознанное</a:t>
            </a:r>
            <a:r>
              <a:rPr sz="1200" spc="-60" dirty="0">
                <a:solidFill>
                  <a:srgbClr val="DDDDDD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DDDDDD"/>
                </a:solidFill>
                <a:latin typeface="Microsoft Sans Serif"/>
                <a:cs typeface="Microsoft Sans Serif"/>
              </a:rPr>
              <a:t>потребление</a:t>
            </a:r>
            <a:endParaRPr sz="1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69391" y="0"/>
            <a:ext cx="8598535" cy="7568565"/>
            <a:chOff x="469391" y="0"/>
            <a:chExt cx="8598535" cy="75685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9391" y="0"/>
              <a:ext cx="2197608" cy="756818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9431" y="429767"/>
              <a:ext cx="1557528" cy="88392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00528" y="1048511"/>
              <a:ext cx="6367145" cy="5650865"/>
            </a:xfrm>
            <a:custGeom>
              <a:avLst/>
              <a:gdLst/>
              <a:ahLst/>
              <a:cxnLst/>
              <a:rect l="l" t="t" r="r" b="b"/>
              <a:pathLst>
                <a:path w="6367145" h="5650865">
                  <a:moveTo>
                    <a:pt x="2099691" y="3485134"/>
                  </a:moveTo>
                  <a:lnTo>
                    <a:pt x="2096135" y="3471545"/>
                  </a:lnTo>
                  <a:lnTo>
                    <a:pt x="2086483" y="3460496"/>
                  </a:lnTo>
                  <a:lnTo>
                    <a:pt x="2072259" y="3453130"/>
                  </a:lnTo>
                  <a:lnTo>
                    <a:pt x="2054733" y="3450336"/>
                  </a:lnTo>
                  <a:lnTo>
                    <a:pt x="44831" y="3450336"/>
                  </a:lnTo>
                  <a:lnTo>
                    <a:pt x="27432" y="3453130"/>
                  </a:lnTo>
                  <a:lnTo>
                    <a:pt x="13208" y="3460496"/>
                  </a:lnTo>
                  <a:lnTo>
                    <a:pt x="3556" y="3471545"/>
                  </a:lnTo>
                  <a:lnTo>
                    <a:pt x="0" y="3485134"/>
                  </a:lnTo>
                  <a:lnTo>
                    <a:pt x="0" y="4466463"/>
                  </a:lnTo>
                  <a:lnTo>
                    <a:pt x="3556" y="4480052"/>
                  </a:lnTo>
                  <a:lnTo>
                    <a:pt x="13208" y="4491101"/>
                  </a:lnTo>
                  <a:lnTo>
                    <a:pt x="27432" y="4498467"/>
                  </a:lnTo>
                  <a:lnTo>
                    <a:pt x="44831" y="4501261"/>
                  </a:lnTo>
                  <a:lnTo>
                    <a:pt x="2054733" y="4501261"/>
                  </a:lnTo>
                  <a:lnTo>
                    <a:pt x="2072259" y="4498467"/>
                  </a:lnTo>
                  <a:lnTo>
                    <a:pt x="2086483" y="4491101"/>
                  </a:lnTo>
                  <a:lnTo>
                    <a:pt x="2096135" y="4480052"/>
                  </a:lnTo>
                  <a:lnTo>
                    <a:pt x="2099691" y="4466463"/>
                  </a:lnTo>
                  <a:lnTo>
                    <a:pt x="2099691" y="3485134"/>
                  </a:lnTo>
                  <a:close/>
                </a:path>
                <a:path w="6367145" h="5650865">
                  <a:moveTo>
                    <a:pt x="2099691" y="2336038"/>
                  </a:moveTo>
                  <a:lnTo>
                    <a:pt x="2096135" y="2322449"/>
                  </a:lnTo>
                  <a:lnTo>
                    <a:pt x="2086483" y="2311400"/>
                  </a:lnTo>
                  <a:lnTo>
                    <a:pt x="2072259" y="2304034"/>
                  </a:lnTo>
                  <a:lnTo>
                    <a:pt x="2054733" y="2301240"/>
                  </a:lnTo>
                  <a:lnTo>
                    <a:pt x="44831" y="2301240"/>
                  </a:lnTo>
                  <a:lnTo>
                    <a:pt x="27432" y="2304034"/>
                  </a:lnTo>
                  <a:lnTo>
                    <a:pt x="13208" y="2311400"/>
                  </a:lnTo>
                  <a:lnTo>
                    <a:pt x="3556" y="2322449"/>
                  </a:lnTo>
                  <a:lnTo>
                    <a:pt x="0" y="2336038"/>
                  </a:lnTo>
                  <a:lnTo>
                    <a:pt x="0" y="3317367"/>
                  </a:lnTo>
                  <a:lnTo>
                    <a:pt x="3556" y="3330956"/>
                  </a:lnTo>
                  <a:lnTo>
                    <a:pt x="13208" y="3342005"/>
                  </a:lnTo>
                  <a:lnTo>
                    <a:pt x="27432" y="3349371"/>
                  </a:lnTo>
                  <a:lnTo>
                    <a:pt x="44831" y="3352165"/>
                  </a:lnTo>
                  <a:lnTo>
                    <a:pt x="2054733" y="3352165"/>
                  </a:lnTo>
                  <a:lnTo>
                    <a:pt x="2072259" y="3349371"/>
                  </a:lnTo>
                  <a:lnTo>
                    <a:pt x="2086483" y="3342005"/>
                  </a:lnTo>
                  <a:lnTo>
                    <a:pt x="2096135" y="3330956"/>
                  </a:lnTo>
                  <a:lnTo>
                    <a:pt x="2099691" y="3317367"/>
                  </a:lnTo>
                  <a:lnTo>
                    <a:pt x="2099691" y="2336038"/>
                  </a:lnTo>
                  <a:close/>
                </a:path>
                <a:path w="6367145" h="5650865">
                  <a:moveTo>
                    <a:pt x="2099691" y="1186815"/>
                  </a:moveTo>
                  <a:lnTo>
                    <a:pt x="2096135" y="1173353"/>
                  </a:lnTo>
                  <a:lnTo>
                    <a:pt x="2086483" y="1162304"/>
                  </a:lnTo>
                  <a:lnTo>
                    <a:pt x="2072259" y="1154811"/>
                  </a:lnTo>
                  <a:lnTo>
                    <a:pt x="2054733" y="1152144"/>
                  </a:lnTo>
                  <a:lnTo>
                    <a:pt x="44831" y="1152144"/>
                  </a:lnTo>
                  <a:lnTo>
                    <a:pt x="27432" y="1154811"/>
                  </a:lnTo>
                  <a:lnTo>
                    <a:pt x="13208" y="1162304"/>
                  </a:lnTo>
                  <a:lnTo>
                    <a:pt x="3556" y="1173353"/>
                  </a:lnTo>
                  <a:lnTo>
                    <a:pt x="0" y="1186815"/>
                  </a:lnTo>
                  <a:lnTo>
                    <a:pt x="0" y="2165350"/>
                  </a:lnTo>
                  <a:lnTo>
                    <a:pt x="3556" y="2178812"/>
                  </a:lnTo>
                  <a:lnTo>
                    <a:pt x="13208" y="2189861"/>
                  </a:lnTo>
                  <a:lnTo>
                    <a:pt x="27432" y="2197354"/>
                  </a:lnTo>
                  <a:lnTo>
                    <a:pt x="44831" y="2200021"/>
                  </a:lnTo>
                  <a:lnTo>
                    <a:pt x="2054733" y="2200021"/>
                  </a:lnTo>
                  <a:lnTo>
                    <a:pt x="2072259" y="2197354"/>
                  </a:lnTo>
                  <a:lnTo>
                    <a:pt x="2086483" y="2189861"/>
                  </a:lnTo>
                  <a:lnTo>
                    <a:pt x="2096135" y="2178812"/>
                  </a:lnTo>
                  <a:lnTo>
                    <a:pt x="2099691" y="2165350"/>
                  </a:lnTo>
                  <a:lnTo>
                    <a:pt x="2099691" y="1186815"/>
                  </a:lnTo>
                  <a:close/>
                </a:path>
                <a:path w="6367145" h="5650865">
                  <a:moveTo>
                    <a:pt x="2099691" y="34798"/>
                  </a:moveTo>
                  <a:lnTo>
                    <a:pt x="2096135" y="21209"/>
                  </a:lnTo>
                  <a:lnTo>
                    <a:pt x="2086483" y="10172"/>
                  </a:lnTo>
                  <a:lnTo>
                    <a:pt x="2072259" y="2794"/>
                  </a:lnTo>
                  <a:lnTo>
                    <a:pt x="2054733" y="0"/>
                  </a:lnTo>
                  <a:lnTo>
                    <a:pt x="44831" y="0"/>
                  </a:lnTo>
                  <a:lnTo>
                    <a:pt x="27432" y="2794"/>
                  </a:lnTo>
                  <a:lnTo>
                    <a:pt x="13208" y="10172"/>
                  </a:lnTo>
                  <a:lnTo>
                    <a:pt x="3556" y="21209"/>
                  </a:lnTo>
                  <a:lnTo>
                    <a:pt x="0" y="34798"/>
                  </a:lnTo>
                  <a:lnTo>
                    <a:pt x="0" y="1016127"/>
                  </a:lnTo>
                  <a:lnTo>
                    <a:pt x="3556" y="1029716"/>
                  </a:lnTo>
                  <a:lnTo>
                    <a:pt x="13208" y="1040765"/>
                  </a:lnTo>
                  <a:lnTo>
                    <a:pt x="27432" y="1048131"/>
                  </a:lnTo>
                  <a:lnTo>
                    <a:pt x="44831" y="1050925"/>
                  </a:lnTo>
                  <a:lnTo>
                    <a:pt x="2054733" y="1050925"/>
                  </a:lnTo>
                  <a:lnTo>
                    <a:pt x="2072259" y="1048131"/>
                  </a:lnTo>
                  <a:lnTo>
                    <a:pt x="2086483" y="1040765"/>
                  </a:lnTo>
                  <a:lnTo>
                    <a:pt x="2096135" y="1029716"/>
                  </a:lnTo>
                  <a:lnTo>
                    <a:pt x="2099691" y="1016127"/>
                  </a:lnTo>
                  <a:lnTo>
                    <a:pt x="2099691" y="34798"/>
                  </a:lnTo>
                  <a:close/>
                </a:path>
                <a:path w="6367145" h="5650865">
                  <a:moveTo>
                    <a:pt x="4233291" y="4637151"/>
                  </a:moveTo>
                  <a:lnTo>
                    <a:pt x="4229735" y="4623689"/>
                  </a:lnTo>
                  <a:lnTo>
                    <a:pt x="4220083" y="4612640"/>
                  </a:lnTo>
                  <a:lnTo>
                    <a:pt x="4205859" y="4605147"/>
                  </a:lnTo>
                  <a:lnTo>
                    <a:pt x="4188333" y="4602480"/>
                  </a:lnTo>
                  <a:lnTo>
                    <a:pt x="2178431" y="4602480"/>
                  </a:lnTo>
                  <a:lnTo>
                    <a:pt x="2161032" y="4605147"/>
                  </a:lnTo>
                  <a:lnTo>
                    <a:pt x="2146808" y="4612640"/>
                  </a:lnTo>
                  <a:lnTo>
                    <a:pt x="2137156" y="4623689"/>
                  </a:lnTo>
                  <a:lnTo>
                    <a:pt x="2133600" y="4637151"/>
                  </a:lnTo>
                  <a:lnTo>
                    <a:pt x="2133600" y="5615698"/>
                  </a:lnTo>
                  <a:lnTo>
                    <a:pt x="2137156" y="5629186"/>
                  </a:lnTo>
                  <a:lnTo>
                    <a:pt x="2146808" y="5640209"/>
                  </a:lnTo>
                  <a:lnTo>
                    <a:pt x="2161032" y="5647639"/>
                  </a:lnTo>
                  <a:lnTo>
                    <a:pt x="2178431" y="5650357"/>
                  </a:lnTo>
                  <a:lnTo>
                    <a:pt x="4188333" y="5650357"/>
                  </a:lnTo>
                  <a:lnTo>
                    <a:pt x="4205859" y="5647639"/>
                  </a:lnTo>
                  <a:lnTo>
                    <a:pt x="4220083" y="5640209"/>
                  </a:lnTo>
                  <a:lnTo>
                    <a:pt x="4229735" y="5629186"/>
                  </a:lnTo>
                  <a:lnTo>
                    <a:pt x="4233291" y="5615698"/>
                  </a:lnTo>
                  <a:lnTo>
                    <a:pt x="4233291" y="4637151"/>
                  </a:lnTo>
                  <a:close/>
                </a:path>
                <a:path w="6367145" h="5650865">
                  <a:moveTo>
                    <a:pt x="4233291" y="3485134"/>
                  </a:moveTo>
                  <a:lnTo>
                    <a:pt x="4229735" y="3471545"/>
                  </a:lnTo>
                  <a:lnTo>
                    <a:pt x="4220083" y="3460496"/>
                  </a:lnTo>
                  <a:lnTo>
                    <a:pt x="4205859" y="3453130"/>
                  </a:lnTo>
                  <a:lnTo>
                    <a:pt x="4188333" y="3450336"/>
                  </a:lnTo>
                  <a:lnTo>
                    <a:pt x="2178431" y="3450336"/>
                  </a:lnTo>
                  <a:lnTo>
                    <a:pt x="2161032" y="3453130"/>
                  </a:lnTo>
                  <a:lnTo>
                    <a:pt x="2146808" y="3460496"/>
                  </a:lnTo>
                  <a:lnTo>
                    <a:pt x="2137156" y="3471545"/>
                  </a:lnTo>
                  <a:lnTo>
                    <a:pt x="2133600" y="3485134"/>
                  </a:lnTo>
                  <a:lnTo>
                    <a:pt x="2133600" y="4466463"/>
                  </a:lnTo>
                  <a:lnTo>
                    <a:pt x="2137156" y="4480052"/>
                  </a:lnTo>
                  <a:lnTo>
                    <a:pt x="2146808" y="4491101"/>
                  </a:lnTo>
                  <a:lnTo>
                    <a:pt x="2161032" y="4498467"/>
                  </a:lnTo>
                  <a:lnTo>
                    <a:pt x="2178431" y="4501261"/>
                  </a:lnTo>
                  <a:lnTo>
                    <a:pt x="4188333" y="4501261"/>
                  </a:lnTo>
                  <a:lnTo>
                    <a:pt x="4205859" y="4498467"/>
                  </a:lnTo>
                  <a:lnTo>
                    <a:pt x="4220083" y="4491101"/>
                  </a:lnTo>
                  <a:lnTo>
                    <a:pt x="4229735" y="4480052"/>
                  </a:lnTo>
                  <a:lnTo>
                    <a:pt x="4233291" y="4466463"/>
                  </a:lnTo>
                  <a:lnTo>
                    <a:pt x="4233291" y="3485134"/>
                  </a:lnTo>
                  <a:close/>
                </a:path>
                <a:path w="6367145" h="5650865">
                  <a:moveTo>
                    <a:pt x="4233291" y="2336038"/>
                  </a:moveTo>
                  <a:lnTo>
                    <a:pt x="4229735" y="2322449"/>
                  </a:lnTo>
                  <a:lnTo>
                    <a:pt x="4220083" y="2311400"/>
                  </a:lnTo>
                  <a:lnTo>
                    <a:pt x="4205859" y="2304034"/>
                  </a:lnTo>
                  <a:lnTo>
                    <a:pt x="4188333" y="2301240"/>
                  </a:lnTo>
                  <a:lnTo>
                    <a:pt x="2178431" y="2301240"/>
                  </a:lnTo>
                  <a:lnTo>
                    <a:pt x="2161032" y="2304034"/>
                  </a:lnTo>
                  <a:lnTo>
                    <a:pt x="2146808" y="2311400"/>
                  </a:lnTo>
                  <a:lnTo>
                    <a:pt x="2137156" y="2322449"/>
                  </a:lnTo>
                  <a:lnTo>
                    <a:pt x="2133600" y="2336038"/>
                  </a:lnTo>
                  <a:lnTo>
                    <a:pt x="2133600" y="3317367"/>
                  </a:lnTo>
                  <a:lnTo>
                    <a:pt x="2137156" y="3330956"/>
                  </a:lnTo>
                  <a:lnTo>
                    <a:pt x="2146808" y="3342005"/>
                  </a:lnTo>
                  <a:lnTo>
                    <a:pt x="2161032" y="3349371"/>
                  </a:lnTo>
                  <a:lnTo>
                    <a:pt x="2178431" y="3352165"/>
                  </a:lnTo>
                  <a:lnTo>
                    <a:pt x="4188333" y="3352165"/>
                  </a:lnTo>
                  <a:lnTo>
                    <a:pt x="4205859" y="3349371"/>
                  </a:lnTo>
                  <a:lnTo>
                    <a:pt x="4220083" y="3342005"/>
                  </a:lnTo>
                  <a:lnTo>
                    <a:pt x="4229735" y="3330956"/>
                  </a:lnTo>
                  <a:lnTo>
                    <a:pt x="4233291" y="3317367"/>
                  </a:lnTo>
                  <a:lnTo>
                    <a:pt x="4233291" y="2336038"/>
                  </a:lnTo>
                  <a:close/>
                </a:path>
                <a:path w="6367145" h="5650865">
                  <a:moveTo>
                    <a:pt x="4233291" y="1186815"/>
                  </a:moveTo>
                  <a:lnTo>
                    <a:pt x="4229735" y="1173353"/>
                  </a:lnTo>
                  <a:lnTo>
                    <a:pt x="4220083" y="1162304"/>
                  </a:lnTo>
                  <a:lnTo>
                    <a:pt x="4205859" y="1154811"/>
                  </a:lnTo>
                  <a:lnTo>
                    <a:pt x="4188333" y="1152144"/>
                  </a:lnTo>
                  <a:lnTo>
                    <a:pt x="2178431" y="1152144"/>
                  </a:lnTo>
                  <a:lnTo>
                    <a:pt x="2161032" y="1154811"/>
                  </a:lnTo>
                  <a:lnTo>
                    <a:pt x="2146808" y="1162304"/>
                  </a:lnTo>
                  <a:lnTo>
                    <a:pt x="2137156" y="1173353"/>
                  </a:lnTo>
                  <a:lnTo>
                    <a:pt x="2133600" y="1186815"/>
                  </a:lnTo>
                  <a:lnTo>
                    <a:pt x="2133600" y="2165350"/>
                  </a:lnTo>
                  <a:lnTo>
                    <a:pt x="2137156" y="2178812"/>
                  </a:lnTo>
                  <a:lnTo>
                    <a:pt x="2146808" y="2189861"/>
                  </a:lnTo>
                  <a:lnTo>
                    <a:pt x="2161032" y="2197354"/>
                  </a:lnTo>
                  <a:lnTo>
                    <a:pt x="2178431" y="2200021"/>
                  </a:lnTo>
                  <a:lnTo>
                    <a:pt x="4188333" y="2200021"/>
                  </a:lnTo>
                  <a:lnTo>
                    <a:pt x="4205859" y="2197354"/>
                  </a:lnTo>
                  <a:lnTo>
                    <a:pt x="4220083" y="2189861"/>
                  </a:lnTo>
                  <a:lnTo>
                    <a:pt x="4229735" y="2178812"/>
                  </a:lnTo>
                  <a:lnTo>
                    <a:pt x="4233291" y="2165350"/>
                  </a:lnTo>
                  <a:lnTo>
                    <a:pt x="4233291" y="1186815"/>
                  </a:lnTo>
                  <a:close/>
                </a:path>
                <a:path w="6367145" h="5650865">
                  <a:moveTo>
                    <a:pt x="4233291" y="34798"/>
                  </a:moveTo>
                  <a:lnTo>
                    <a:pt x="4229735" y="21209"/>
                  </a:lnTo>
                  <a:lnTo>
                    <a:pt x="4220083" y="10172"/>
                  </a:lnTo>
                  <a:lnTo>
                    <a:pt x="4205859" y="2794"/>
                  </a:lnTo>
                  <a:lnTo>
                    <a:pt x="4188333" y="0"/>
                  </a:lnTo>
                  <a:lnTo>
                    <a:pt x="2178431" y="0"/>
                  </a:lnTo>
                  <a:lnTo>
                    <a:pt x="2161032" y="2794"/>
                  </a:lnTo>
                  <a:lnTo>
                    <a:pt x="2146808" y="10172"/>
                  </a:lnTo>
                  <a:lnTo>
                    <a:pt x="2137156" y="21209"/>
                  </a:lnTo>
                  <a:lnTo>
                    <a:pt x="2133600" y="34798"/>
                  </a:lnTo>
                  <a:lnTo>
                    <a:pt x="2133600" y="1016127"/>
                  </a:lnTo>
                  <a:lnTo>
                    <a:pt x="2137156" y="1029716"/>
                  </a:lnTo>
                  <a:lnTo>
                    <a:pt x="2146808" y="1040765"/>
                  </a:lnTo>
                  <a:lnTo>
                    <a:pt x="2161032" y="1048131"/>
                  </a:lnTo>
                  <a:lnTo>
                    <a:pt x="2178431" y="1050925"/>
                  </a:lnTo>
                  <a:lnTo>
                    <a:pt x="4188333" y="1050925"/>
                  </a:lnTo>
                  <a:lnTo>
                    <a:pt x="4205859" y="1048131"/>
                  </a:lnTo>
                  <a:lnTo>
                    <a:pt x="4220083" y="1040765"/>
                  </a:lnTo>
                  <a:lnTo>
                    <a:pt x="4229735" y="1029716"/>
                  </a:lnTo>
                  <a:lnTo>
                    <a:pt x="4233291" y="1016127"/>
                  </a:lnTo>
                  <a:lnTo>
                    <a:pt x="4233291" y="34798"/>
                  </a:lnTo>
                  <a:close/>
                </a:path>
                <a:path w="6367145" h="5650865">
                  <a:moveTo>
                    <a:pt x="6366891" y="3485134"/>
                  </a:moveTo>
                  <a:lnTo>
                    <a:pt x="6363335" y="3471545"/>
                  </a:lnTo>
                  <a:lnTo>
                    <a:pt x="6353683" y="3460496"/>
                  </a:lnTo>
                  <a:lnTo>
                    <a:pt x="6339459" y="3453130"/>
                  </a:lnTo>
                  <a:lnTo>
                    <a:pt x="6321933" y="3450336"/>
                  </a:lnTo>
                  <a:lnTo>
                    <a:pt x="4312031" y="3450336"/>
                  </a:lnTo>
                  <a:lnTo>
                    <a:pt x="4294632" y="3453130"/>
                  </a:lnTo>
                  <a:lnTo>
                    <a:pt x="4280408" y="3460496"/>
                  </a:lnTo>
                  <a:lnTo>
                    <a:pt x="4270756" y="3471545"/>
                  </a:lnTo>
                  <a:lnTo>
                    <a:pt x="4267200" y="3485134"/>
                  </a:lnTo>
                  <a:lnTo>
                    <a:pt x="4267200" y="4466463"/>
                  </a:lnTo>
                  <a:lnTo>
                    <a:pt x="4270756" y="4480052"/>
                  </a:lnTo>
                  <a:lnTo>
                    <a:pt x="4280408" y="4491101"/>
                  </a:lnTo>
                  <a:lnTo>
                    <a:pt x="4294632" y="4498467"/>
                  </a:lnTo>
                  <a:lnTo>
                    <a:pt x="4312031" y="4501261"/>
                  </a:lnTo>
                  <a:lnTo>
                    <a:pt x="6321933" y="4501261"/>
                  </a:lnTo>
                  <a:lnTo>
                    <a:pt x="6339459" y="4498467"/>
                  </a:lnTo>
                  <a:lnTo>
                    <a:pt x="6353683" y="4491101"/>
                  </a:lnTo>
                  <a:lnTo>
                    <a:pt x="6363335" y="4480052"/>
                  </a:lnTo>
                  <a:lnTo>
                    <a:pt x="6366891" y="4466463"/>
                  </a:lnTo>
                  <a:lnTo>
                    <a:pt x="6366891" y="3485134"/>
                  </a:lnTo>
                  <a:close/>
                </a:path>
                <a:path w="6367145" h="5650865">
                  <a:moveTo>
                    <a:pt x="6366891" y="2336038"/>
                  </a:moveTo>
                  <a:lnTo>
                    <a:pt x="6363335" y="2322449"/>
                  </a:lnTo>
                  <a:lnTo>
                    <a:pt x="6353683" y="2311400"/>
                  </a:lnTo>
                  <a:lnTo>
                    <a:pt x="6339459" y="2304034"/>
                  </a:lnTo>
                  <a:lnTo>
                    <a:pt x="6321933" y="2301240"/>
                  </a:lnTo>
                  <a:lnTo>
                    <a:pt x="4312031" y="2301240"/>
                  </a:lnTo>
                  <a:lnTo>
                    <a:pt x="4294632" y="2304034"/>
                  </a:lnTo>
                  <a:lnTo>
                    <a:pt x="4280408" y="2311400"/>
                  </a:lnTo>
                  <a:lnTo>
                    <a:pt x="4270756" y="2322449"/>
                  </a:lnTo>
                  <a:lnTo>
                    <a:pt x="4267200" y="2336038"/>
                  </a:lnTo>
                  <a:lnTo>
                    <a:pt x="4267200" y="3317367"/>
                  </a:lnTo>
                  <a:lnTo>
                    <a:pt x="4270756" y="3330956"/>
                  </a:lnTo>
                  <a:lnTo>
                    <a:pt x="4280408" y="3342005"/>
                  </a:lnTo>
                  <a:lnTo>
                    <a:pt x="4294632" y="3349371"/>
                  </a:lnTo>
                  <a:lnTo>
                    <a:pt x="4312031" y="3352165"/>
                  </a:lnTo>
                  <a:lnTo>
                    <a:pt x="6321933" y="3352165"/>
                  </a:lnTo>
                  <a:lnTo>
                    <a:pt x="6339459" y="3349371"/>
                  </a:lnTo>
                  <a:lnTo>
                    <a:pt x="6353683" y="3342005"/>
                  </a:lnTo>
                  <a:lnTo>
                    <a:pt x="6363335" y="3330956"/>
                  </a:lnTo>
                  <a:lnTo>
                    <a:pt x="6366891" y="3317367"/>
                  </a:lnTo>
                  <a:lnTo>
                    <a:pt x="6366891" y="2336038"/>
                  </a:lnTo>
                  <a:close/>
                </a:path>
                <a:path w="6367145" h="5650865">
                  <a:moveTo>
                    <a:pt x="6366891" y="1186815"/>
                  </a:moveTo>
                  <a:lnTo>
                    <a:pt x="6363335" y="1173353"/>
                  </a:lnTo>
                  <a:lnTo>
                    <a:pt x="6353683" y="1162304"/>
                  </a:lnTo>
                  <a:lnTo>
                    <a:pt x="6339459" y="1154811"/>
                  </a:lnTo>
                  <a:lnTo>
                    <a:pt x="6321933" y="1152144"/>
                  </a:lnTo>
                  <a:lnTo>
                    <a:pt x="4312031" y="1152144"/>
                  </a:lnTo>
                  <a:lnTo>
                    <a:pt x="4294632" y="1154811"/>
                  </a:lnTo>
                  <a:lnTo>
                    <a:pt x="4280408" y="1162304"/>
                  </a:lnTo>
                  <a:lnTo>
                    <a:pt x="4270756" y="1173353"/>
                  </a:lnTo>
                  <a:lnTo>
                    <a:pt x="4267200" y="1186815"/>
                  </a:lnTo>
                  <a:lnTo>
                    <a:pt x="4267200" y="2165350"/>
                  </a:lnTo>
                  <a:lnTo>
                    <a:pt x="4270756" y="2178812"/>
                  </a:lnTo>
                  <a:lnTo>
                    <a:pt x="4280408" y="2189861"/>
                  </a:lnTo>
                  <a:lnTo>
                    <a:pt x="4294632" y="2197354"/>
                  </a:lnTo>
                  <a:lnTo>
                    <a:pt x="4312031" y="2200021"/>
                  </a:lnTo>
                  <a:lnTo>
                    <a:pt x="6321933" y="2200021"/>
                  </a:lnTo>
                  <a:lnTo>
                    <a:pt x="6339459" y="2197354"/>
                  </a:lnTo>
                  <a:lnTo>
                    <a:pt x="6353683" y="2189861"/>
                  </a:lnTo>
                  <a:lnTo>
                    <a:pt x="6363335" y="2178812"/>
                  </a:lnTo>
                  <a:lnTo>
                    <a:pt x="6366891" y="2165350"/>
                  </a:lnTo>
                  <a:lnTo>
                    <a:pt x="6366891" y="1186815"/>
                  </a:lnTo>
                  <a:close/>
                </a:path>
                <a:path w="6367145" h="5650865">
                  <a:moveTo>
                    <a:pt x="6366891" y="34798"/>
                  </a:moveTo>
                  <a:lnTo>
                    <a:pt x="6363335" y="21209"/>
                  </a:lnTo>
                  <a:lnTo>
                    <a:pt x="6353683" y="10172"/>
                  </a:lnTo>
                  <a:lnTo>
                    <a:pt x="6339459" y="2794"/>
                  </a:lnTo>
                  <a:lnTo>
                    <a:pt x="6321933" y="0"/>
                  </a:lnTo>
                  <a:lnTo>
                    <a:pt x="4312031" y="0"/>
                  </a:lnTo>
                  <a:lnTo>
                    <a:pt x="4294632" y="2794"/>
                  </a:lnTo>
                  <a:lnTo>
                    <a:pt x="4280408" y="10172"/>
                  </a:lnTo>
                  <a:lnTo>
                    <a:pt x="4270756" y="21209"/>
                  </a:lnTo>
                  <a:lnTo>
                    <a:pt x="4267200" y="34798"/>
                  </a:lnTo>
                  <a:lnTo>
                    <a:pt x="4267200" y="1016127"/>
                  </a:lnTo>
                  <a:lnTo>
                    <a:pt x="4270756" y="1029716"/>
                  </a:lnTo>
                  <a:lnTo>
                    <a:pt x="4280408" y="1040765"/>
                  </a:lnTo>
                  <a:lnTo>
                    <a:pt x="4294632" y="1048131"/>
                  </a:lnTo>
                  <a:lnTo>
                    <a:pt x="4312031" y="1050925"/>
                  </a:lnTo>
                  <a:lnTo>
                    <a:pt x="6321933" y="1050925"/>
                  </a:lnTo>
                  <a:lnTo>
                    <a:pt x="6339459" y="1048131"/>
                  </a:lnTo>
                  <a:lnTo>
                    <a:pt x="6353683" y="1040765"/>
                  </a:lnTo>
                  <a:lnTo>
                    <a:pt x="6363335" y="1029716"/>
                  </a:lnTo>
                  <a:lnTo>
                    <a:pt x="6366891" y="1016127"/>
                  </a:lnTo>
                  <a:lnTo>
                    <a:pt x="6366891" y="34798"/>
                  </a:lnTo>
                  <a:close/>
                </a:path>
              </a:pathLst>
            </a:custGeom>
            <a:solidFill>
              <a:srgbClr val="F6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93719" y="1234439"/>
              <a:ext cx="1313687" cy="68275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4312" y="1234439"/>
              <a:ext cx="676656" cy="6827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62656" y="2389631"/>
              <a:ext cx="1575816" cy="6705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0576" y="2383535"/>
              <a:ext cx="1024127" cy="68275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64551" y="2383535"/>
              <a:ext cx="1106424" cy="68275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62656" y="3709415"/>
              <a:ext cx="1575816" cy="33223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96256" y="3614927"/>
              <a:ext cx="1575816" cy="52120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24344" y="3532631"/>
              <a:ext cx="1386840" cy="68275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99231" y="4684775"/>
              <a:ext cx="1499616" cy="68275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29856" y="1377695"/>
              <a:ext cx="1575816" cy="39319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96256" y="4748783"/>
              <a:ext cx="1575816" cy="55168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63256" y="4684775"/>
              <a:ext cx="509016" cy="68275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41263" y="5833871"/>
              <a:ext cx="682751" cy="682752"/>
            </a:xfrm>
            <a:prstGeom prst="rect">
              <a:avLst/>
            </a:prstGeom>
          </p:spPr>
        </p:pic>
      </p:grpSp>
      <p:sp>
        <p:nvSpPr>
          <p:cNvPr id="19" name="object 19" descr="$PPTXTitle"/>
          <p:cNvSpPr txBox="1">
            <a:spLocks noGrp="1"/>
          </p:cNvSpPr>
          <p:nvPr>
            <p:ph type="title"/>
          </p:nvPr>
        </p:nvSpPr>
        <p:spPr>
          <a:xfrm>
            <a:off x="2756154" y="584072"/>
            <a:ext cx="240792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20" dirty="0">
                <a:solidFill>
                  <a:srgbClr val="292929"/>
                </a:solidFill>
                <a:latin typeface="Arial"/>
                <a:cs typeface="Arial"/>
              </a:rPr>
              <a:t>Н</a:t>
            </a:r>
            <a:r>
              <a:rPr sz="2050" spc="-295" dirty="0">
                <a:solidFill>
                  <a:srgbClr val="292929"/>
                </a:solidFill>
                <a:latin typeface="Arial"/>
                <a:cs typeface="Arial"/>
              </a:rPr>
              <a:t> </a:t>
            </a:r>
            <a:r>
              <a:rPr sz="2050" spc="-20" dirty="0">
                <a:solidFill>
                  <a:srgbClr val="292929"/>
                </a:solidFill>
                <a:latin typeface="Arial"/>
                <a:cs typeface="Arial"/>
              </a:rPr>
              <a:t>а</a:t>
            </a:r>
            <a:r>
              <a:rPr sz="2050" spc="-290" dirty="0">
                <a:solidFill>
                  <a:srgbClr val="292929"/>
                </a:solidFill>
                <a:latin typeface="Arial"/>
                <a:cs typeface="Arial"/>
              </a:rPr>
              <a:t> </a:t>
            </a:r>
            <a:r>
              <a:rPr sz="2050" spc="-25" dirty="0">
                <a:solidFill>
                  <a:srgbClr val="292929"/>
                </a:solidFill>
                <a:latin typeface="Arial"/>
                <a:cs typeface="Arial"/>
              </a:rPr>
              <a:t>ш</a:t>
            </a:r>
            <a:r>
              <a:rPr sz="2050" spc="-305" dirty="0">
                <a:solidFill>
                  <a:srgbClr val="292929"/>
                </a:solidFill>
                <a:latin typeface="Arial"/>
                <a:cs typeface="Arial"/>
              </a:rPr>
              <a:t> </a:t>
            </a:r>
            <a:r>
              <a:rPr sz="2050" dirty="0">
                <a:solidFill>
                  <a:srgbClr val="292929"/>
                </a:solidFill>
                <a:latin typeface="Arial"/>
                <a:cs typeface="Arial"/>
              </a:rPr>
              <a:t>и</a:t>
            </a:r>
            <a:r>
              <a:rPr sz="2050" spc="-20" dirty="0">
                <a:solidFill>
                  <a:srgbClr val="292929"/>
                </a:solidFill>
                <a:latin typeface="Arial"/>
                <a:cs typeface="Arial"/>
              </a:rPr>
              <a:t>  </a:t>
            </a:r>
            <a:r>
              <a:rPr sz="2050" spc="135" dirty="0">
                <a:solidFill>
                  <a:srgbClr val="292929"/>
                </a:solidFill>
                <a:latin typeface="Arial"/>
                <a:cs typeface="Arial"/>
              </a:rPr>
              <a:t>партнёры</a:t>
            </a:r>
            <a:endParaRPr sz="20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486392" y="6572198"/>
            <a:ext cx="63627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rgbClr val="B6B6B6"/>
                </a:solidFill>
                <a:latin typeface="Arial"/>
                <a:cs typeface="Arial"/>
              </a:rPr>
              <a:t>exclusive.kz</a:t>
            </a:r>
            <a:endParaRPr sz="7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48020" y="6542328"/>
            <a:ext cx="88455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b="1" dirty="0">
                <a:solidFill>
                  <a:srgbClr val="B6B6B6"/>
                </a:solidFill>
                <a:latin typeface="Arial"/>
                <a:cs typeface="Arial"/>
              </a:rPr>
              <a:t>И</a:t>
            </a:r>
            <a:r>
              <a:rPr sz="750" b="1" spc="180" dirty="0">
                <a:solidFill>
                  <a:srgbClr val="B6B6B6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B6B6B6"/>
                </a:solidFill>
                <a:latin typeface="Arial"/>
                <a:cs typeface="Arial"/>
              </a:rPr>
              <a:t>многие</a:t>
            </a:r>
            <a:r>
              <a:rPr sz="750" b="1" spc="180" dirty="0">
                <a:solidFill>
                  <a:srgbClr val="B6B6B6"/>
                </a:solidFill>
                <a:latin typeface="Arial"/>
                <a:cs typeface="Arial"/>
              </a:rPr>
              <a:t> </a:t>
            </a:r>
            <a:r>
              <a:rPr sz="750" b="1" spc="-10" dirty="0">
                <a:solidFill>
                  <a:srgbClr val="B6B6B6"/>
                </a:solidFill>
                <a:latin typeface="Arial"/>
                <a:cs typeface="Arial"/>
              </a:rPr>
              <a:t>другие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4322" y="2001360"/>
            <a:ext cx="1955800" cy="200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65"/>
              </a:lnSpc>
            </a:pPr>
            <a:r>
              <a:rPr sz="1400" spc="-45" dirty="0">
                <a:solidFill>
                  <a:srgbClr val="373435"/>
                </a:solidFill>
                <a:latin typeface="Microsoft Sans Serif"/>
                <a:cs typeface="Microsoft Sans Serif"/>
              </a:rPr>
              <a:t>(партнерский</a:t>
            </a:r>
            <a:r>
              <a:rPr sz="1400" spc="10" dirty="0">
                <a:solidFill>
                  <a:srgbClr val="373435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373435"/>
                </a:solidFill>
                <a:latin typeface="Microsoft Sans Serif"/>
                <a:cs typeface="Microsoft Sans Serif"/>
              </a:rPr>
              <a:t>материал)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14322" y="2992341"/>
            <a:ext cx="1598295" cy="200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65"/>
              </a:lnSpc>
            </a:pPr>
            <a:r>
              <a:rPr sz="1400" spc="-40" dirty="0">
                <a:solidFill>
                  <a:srgbClr val="373435"/>
                </a:solidFill>
                <a:latin typeface="Microsoft Sans Serif"/>
                <a:cs typeface="Microsoft Sans Serif"/>
              </a:rPr>
              <a:t>(видео,</a:t>
            </a:r>
            <a:r>
              <a:rPr sz="1400" spc="-55" dirty="0">
                <a:solidFill>
                  <a:srgbClr val="373435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373435"/>
                </a:solidFill>
                <a:latin typeface="Microsoft Sans Serif"/>
                <a:cs typeface="Microsoft Sans Serif"/>
              </a:rPr>
              <a:t>текст,</a:t>
            </a:r>
            <a:r>
              <a:rPr sz="1400" spc="-30" dirty="0">
                <a:solidFill>
                  <a:srgbClr val="373435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373435"/>
                </a:solidFill>
                <a:latin typeface="Microsoft Sans Serif"/>
                <a:cs typeface="Microsoft Sans Serif"/>
              </a:rPr>
              <a:t>фото)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4322" y="3591909"/>
            <a:ext cx="3147695" cy="200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65"/>
              </a:lnSpc>
            </a:pPr>
            <a:r>
              <a:rPr sz="1400" spc="-30" dirty="0">
                <a:solidFill>
                  <a:srgbClr val="373435"/>
                </a:solidFill>
                <a:latin typeface="Microsoft Sans Serif"/>
                <a:cs typeface="Microsoft Sans Serif"/>
              </a:rPr>
              <a:t>(обзоры</a:t>
            </a:r>
            <a:r>
              <a:rPr sz="1400" spc="-50" dirty="0">
                <a:solidFill>
                  <a:srgbClr val="373435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373435"/>
                </a:solidFill>
                <a:latin typeface="Microsoft Sans Serif"/>
                <a:cs typeface="Microsoft Sans Serif"/>
              </a:rPr>
              <a:t>рынков</a:t>
            </a:r>
            <a:r>
              <a:rPr sz="1400" spc="-40" dirty="0">
                <a:solidFill>
                  <a:srgbClr val="373435"/>
                </a:solidFill>
                <a:latin typeface="Microsoft Sans Serif"/>
                <a:cs typeface="Microsoft Sans Serif"/>
              </a:rPr>
              <a:t> </a:t>
            </a:r>
            <a:r>
              <a:rPr sz="1400" spc="-35" dirty="0">
                <a:solidFill>
                  <a:srgbClr val="373435"/>
                </a:solidFill>
                <a:latin typeface="Microsoft Sans Serif"/>
                <a:cs typeface="Microsoft Sans Serif"/>
              </a:rPr>
              <a:t>или</a:t>
            </a:r>
            <a:r>
              <a:rPr sz="1400" spc="-60" dirty="0">
                <a:solidFill>
                  <a:srgbClr val="373435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373435"/>
                </a:solidFill>
                <a:latin typeface="Microsoft Sans Serif"/>
                <a:cs typeface="Microsoft Sans Serif"/>
              </a:rPr>
              <a:t>отраслевых</a:t>
            </a:r>
            <a:r>
              <a:rPr sz="1400" spc="-20" dirty="0">
                <a:solidFill>
                  <a:srgbClr val="373435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373435"/>
                </a:solidFill>
                <a:latin typeface="Microsoft Sans Serif"/>
                <a:cs typeface="Microsoft Sans Serif"/>
              </a:rPr>
              <a:t>услуг)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80" dirty="0"/>
              <a:t>ПРАЙС-</a:t>
            </a:r>
            <a:r>
              <a:rPr spc="-80" dirty="0"/>
              <a:t>ЛИСТ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237738" y="240918"/>
            <a:ext cx="5080635" cy="799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3200"/>
              </a:lnSpc>
            </a:pPr>
            <a:r>
              <a:rPr sz="2500" b="1" spc="-215" dirty="0">
                <a:solidFill>
                  <a:srgbClr val="373435"/>
                </a:solidFill>
                <a:latin typeface="Tahoma"/>
                <a:cs typeface="Tahoma"/>
              </a:rPr>
              <a:t>Услуги</a:t>
            </a:r>
            <a:r>
              <a:rPr sz="2500" b="1" spc="-310" dirty="0">
                <a:solidFill>
                  <a:srgbClr val="373435"/>
                </a:solidFill>
                <a:latin typeface="Tahoma"/>
                <a:cs typeface="Tahoma"/>
              </a:rPr>
              <a:t> </a:t>
            </a:r>
            <a:r>
              <a:rPr sz="2500" b="1" spc="-135" dirty="0">
                <a:solidFill>
                  <a:srgbClr val="373435"/>
                </a:solidFill>
                <a:latin typeface="Tahoma"/>
                <a:cs typeface="Tahoma"/>
              </a:rPr>
              <a:t>по</a:t>
            </a:r>
            <a:r>
              <a:rPr sz="2500" b="1" spc="-240" dirty="0">
                <a:solidFill>
                  <a:srgbClr val="373435"/>
                </a:solidFill>
                <a:latin typeface="Tahoma"/>
                <a:cs typeface="Tahoma"/>
              </a:rPr>
              <a:t> </a:t>
            </a:r>
            <a:r>
              <a:rPr sz="2500" b="1" spc="-254" dirty="0">
                <a:solidFill>
                  <a:srgbClr val="373435"/>
                </a:solidFill>
                <a:latin typeface="Tahoma"/>
                <a:cs typeface="Tahoma"/>
              </a:rPr>
              <a:t>размещению</a:t>
            </a:r>
            <a:r>
              <a:rPr sz="2500" b="1" spc="-325" dirty="0">
                <a:solidFill>
                  <a:srgbClr val="373435"/>
                </a:solidFill>
                <a:latin typeface="Tahoma"/>
                <a:cs typeface="Tahoma"/>
              </a:rPr>
              <a:t> </a:t>
            </a:r>
            <a:r>
              <a:rPr sz="2500" b="1" spc="-265" dirty="0">
                <a:solidFill>
                  <a:srgbClr val="373435"/>
                </a:solidFill>
                <a:latin typeface="Tahoma"/>
                <a:cs typeface="Tahoma"/>
              </a:rPr>
              <a:t>материалов </a:t>
            </a:r>
            <a:r>
              <a:rPr sz="2500" b="1" spc="-150" dirty="0">
                <a:solidFill>
                  <a:srgbClr val="373435"/>
                </a:solidFill>
                <a:latin typeface="Tahoma"/>
                <a:cs typeface="Tahoma"/>
              </a:rPr>
              <a:t>на</a:t>
            </a:r>
            <a:r>
              <a:rPr sz="2500" b="1" spc="-385" dirty="0">
                <a:solidFill>
                  <a:srgbClr val="373435"/>
                </a:solidFill>
                <a:latin typeface="Tahoma"/>
                <a:cs typeface="Tahoma"/>
              </a:rPr>
              <a:t> </a:t>
            </a:r>
            <a:r>
              <a:rPr sz="2500" b="1" spc="-210" dirty="0">
                <a:solidFill>
                  <a:srgbClr val="373435"/>
                </a:solidFill>
                <a:latin typeface="Tahoma"/>
                <a:cs typeface="Tahoma"/>
              </a:rPr>
              <a:t>сайте</a:t>
            </a:r>
            <a:r>
              <a:rPr sz="2500" b="1" spc="-265" dirty="0">
                <a:solidFill>
                  <a:srgbClr val="373435"/>
                </a:solidFill>
                <a:latin typeface="Tahoma"/>
                <a:cs typeface="Tahoma"/>
              </a:rPr>
              <a:t> </a:t>
            </a:r>
            <a:r>
              <a:rPr sz="2500" b="1" spc="-40" dirty="0">
                <a:solidFill>
                  <a:srgbClr val="EB3037"/>
                </a:solidFill>
                <a:latin typeface="Tahoma"/>
                <a:cs typeface="Tahoma"/>
              </a:rPr>
              <a:t>exclusive.kz</a:t>
            </a:r>
            <a:endParaRPr sz="25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296911" y="1572716"/>
            <a:ext cx="2837815" cy="2630170"/>
          </a:xfrm>
          <a:custGeom>
            <a:avLst/>
            <a:gdLst/>
            <a:ahLst/>
            <a:cxnLst/>
            <a:rect l="l" t="t" r="r" b="b"/>
            <a:pathLst>
              <a:path w="2837815" h="2630170">
                <a:moveTo>
                  <a:pt x="2837434" y="0"/>
                </a:moveTo>
                <a:lnTo>
                  <a:pt x="1651" y="0"/>
                </a:lnTo>
                <a:lnTo>
                  <a:pt x="1651" y="667308"/>
                </a:lnTo>
                <a:lnTo>
                  <a:pt x="2837434" y="667308"/>
                </a:lnTo>
                <a:lnTo>
                  <a:pt x="2837434" y="0"/>
                </a:lnTo>
                <a:close/>
              </a:path>
              <a:path w="2837815" h="2630170">
                <a:moveTo>
                  <a:pt x="2837688" y="2301290"/>
                </a:moveTo>
                <a:lnTo>
                  <a:pt x="0" y="2301290"/>
                </a:lnTo>
                <a:lnTo>
                  <a:pt x="0" y="2630093"/>
                </a:lnTo>
                <a:lnTo>
                  <a:pt x="2837688" y="2630093"/>
                </a:lnTo>
                <a:lnTo>
                  <a:pt x="2837688" y="2301290"/>
                </a:lnTo>
                <a:close/>
              </a:path>
              <a:path w="2837815" h="2630170">
                <a:moveTo>
                  <a:pt x="2837688" y="1758696"/>
                </a:moveTo>
                <a:lnTo>
                  <a:pt x="0" y="1758696"/>
                </a:lnTo>
                <a:lnTo>
                  <a:pt x="0" y="2291511"/>
                </a:lnTo>
                <a:lnTo>
                  <a:pt x="2837688" y="2291511"/>
                </a:lnTo>
                <a:lnTo>
                  <a:pt x="2837688" y="1758696"/>
                </a:lnTo>
                <a:close/>
              </a:path>
              <a:path w="2837815" h="2630170">
                <a:moveTo>
                  <a:pt x="2837688" y="1146098"/>
                </a:moveTo>
                <a:lnTo>
                  <a:pt x="0" y="1146098"/>
                </a:lnTo>
                <a:lnTo>
                  <a:pt x="0" y="1749221"/>
                </a:lnTo>
                <a:lnTo>
                  <a:pt x="2837688" y="1749221"/>
                </a:lnTo>
                <a:lnTo>
                  <a:pt x="2837688" y="1146098"/>
                </a:lnTo>
                <a:close/>
              </a:path>
              <a:path w="2837815" h="2630170">
                <a:moveTo>
                  <a:pt x="2837688" y="676706"/>
                </a:moveTo>
                <a:lnTo>
                  <a:pt x="0" y="676706"/>
                </a:lnTo>
                <a:lnTo>
                  <a:pt x="0" y="1136827"/>
                </a:lnTo>
                <a:lnTo>
                  <a:pt x="2837688" y="1136827"/>
                </a:lnTo>
                <a:lnTo>
                  <a:pt x="2837688" y="676706"/>
                </a:lnTo>
                <a:close/>
              </a:path>
            </a:pathLst>
          </a:custGeom>
          <a:solidFill>
            <a:srgbClr val="FC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843372"/>
              </p:ext>
            </p:extLst>
          </p:nvPr>
        </p:nvGraphicFramePr>
        <p:xfrm>
          <a:off x="1124711" y="1191767"/>
          <a:ext cx="9010649" cy="3356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09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73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3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745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b="1" spc="-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b="1" spc="-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Формат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1400" b="1" spc="-3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Стоимость</a:t>
                      </a:r>
                      <a:r>
                        <a:rPr sz="1400" b="1" spc="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35" dirty="0" err="1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размещения</a:t>
                      </a:r>
                      <a:r>
                        <a:rPr sz="1400" b="1" spc="-6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 err="1" smtClean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тенге</a:t>
                      </a:r>
                      <a:r>
                        <a:rPr lang="ru-RU" sz="1400" b="1" spc="-20" dirty="0" smtClean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, с НДС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88900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93675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Подготовка</a:t>
                      </a:r>
                      <a:r>
                        <a:rPr sz="1400" spc="-7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4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размещение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4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PR-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статьи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97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226060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400" spc="-8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5000</a:t>
                      </a:r>
                      <a:r>
                        <a:rPr sz="1400" spc="-4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знаков</a:t>
                      </a:r>
                      <a:r>
                        <a:rPr sz="1400" spc="-1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400" spc="-8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пробелами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97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215265">
                        <a:lnSpc>
                          <a:spcPct val="100000"/>
                        </a:lnSpc>
                      </a:pPr>
                      <a:r>
                        <a:rPr lang="ru-RU" sz="1400" spc="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lang="ru-RU" sz="1400" spc="0" baseline="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050</a:t>
                      </a:r>
                      <a:r>
                        <a:rPr sz="1400" spc="-85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97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265"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Интервью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271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400" spc="-8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5000</a:t>
                      </a:r>
                      <a:r>
                        <a:rPr sz="1400" spc="-3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знаков</a:t>
                      </a:r>
                      <a:r>
                        <a:rPr sz="1400" spc="-1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400" spc="-8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пробелами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271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400" spc="-7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75</a:t>
                      </a:r>
                      <a:r>
                        <a:rPr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</a:t>
                      </a:r>
                      <a:r>
                        <a:rPr sz="1400" spc="-25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271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140"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Мультимедийный</a:t>
                      </a:r>
                      <a:r>
                        <a:rPr sz="1400" spc="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репортаж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905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400" spc="-7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20</a:t>
                      </a:r>
                      <a:r>
                        <a:rPr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</a:t>
                      </a:r>
                      <a:r>
                        <a:rPr sz="1400" spc="-25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905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290"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spc="-3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Специальный</a:t>
                      </a:r>
                      <a:r>
                        <a:rPr sz="1400" spc="-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проект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400" spc="-5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75</a:t>
                      </a:r>
                      <a:r>
                        <a:rPr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</a:t>
                      </a:r>
                      <a:r>
                        <a:rPr sz="1400" spc="-45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318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 marL="19304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400" spc="-3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Размещение</a:t>
                      </a:r>
                      <a:r>
                        <a:rPr sz="1400" spc="6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7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пресс-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релиза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525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635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400" spc="-8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2500</a:t>
                      </a:r>
                      <a:r>
                        <a:rPr sz="1400" spc="-3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знаков</a:t>
                      </a:r>
                      <a:r>
                        <a:rPr sz="1400" spc="-1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400" spc="-8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пробелами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525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635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lang="ru-RU"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8</a:t>
                      </a:r>
                      <a:r>
                        <a:rPr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</a:t>
                      </a:r>
                      <a:r>
                        <a:rPr sz="1400" spc="-9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525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635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210178"/>
              </p:ext>
            </p:extLst>
          </p:nvPr>
        </p:nvGraphicFramePr>
        <p:xfrm>
          <a:off x="1124711" y="5196839"/>
          <a:ext cx="9010648" cy="1979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2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4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57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674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745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400" b="1" spc="-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Позиция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400" b="1" spc="-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Варианты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tc>
                  <a:txBody>
                    <a:bodyPr/>
                    <a:lstStyle/>
                    <a:p>
                      <a:pPr marL="334010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400" b="1" spc="-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Формат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15"/>
                        </a:spcBef>
                      </a:pPr>
                      <a:r>
                        <a:rPr sz="1400" b="1" spc="-25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Стоимость</a:t>
                      </a:r>
                      <a:r>
                        <a:rPr sz="1400" b="1" spc="-5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3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размещения</a:t>
                      </a:r>
                      <a:r>
                        <a:rPr sz="1400" b="1" spc="-25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за</a:t>
                      </a:r>
                      <a:r>
                        <a:rPr sz="1400" b="1" spc="-10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сутки, </a:t>
                      </a:r>
                      <a:r>
                        <a:rPr sz="1400" b="1" spc="-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тенге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990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Баннер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3189" marB="0">
                    <a:lnT w="9525">
                      <a:solidFill>
                        <a:srgbClr val="EB3037"/>
                      </a:solidFill>
                      <a:prstDash val="solid"/>
                    </a:lnT>
                    <a:lnB w="1270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Верхний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3189" marB="0">
                    <a:lnT w="9525">
                      <a:solidFill>
                        <a:srgbClr val="EB3037"/>
                      </a:solidFill>
                      <a:prstDash val="solid"/>
                    </a:lnT>
                    <a:lnB w="1270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1200</a:t>
                      </a:r>
                      <a:r>
                        <a:rPr sz="1400" spc="-5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400" spc="-7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230мм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3189" marB="0">
                    <a:lnT w="9525">
                      <a:solidFill>
                        <a:srgbClr val="EB3037"/>
                      </a:solidFill>
                      <a:prstDash val="solid"/>
                    </a:lnT>
                    <a:lnB w="1270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969"/>
                        </a:spcBef>
                      </a:pPr>
                      <a:r>
                        <a:rPr lang="ru-RU" sz="1400" spc="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45</a:t>
                      </a:r>
                      <a:r>
                        <a:rPr sz="1400" spc="-5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3189" marB="0">
                    <a:lnT w="9525">
                      <a:solidFill>
                        <a:srgbClr val="EB3037"/>
                      </a:solidFill>
                      <a:prstDash val="solid"/>
                    </a:lnT>
                    <a:lnB w="1270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Контентный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0960" marB="0">
                    <a:lnT w="12700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878</a:t>
                      </a: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170мм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0960" marB="0">
                    <a:lnT w="12700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lang="ru-RU"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sz="1400" spc="-5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0960" marB="0">
                    <a:lnT w="12700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1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Справа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937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33845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264</a:t>
                      </a: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170мм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461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lang="ru-RU" sz="1400" spc="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30</a:t>
                      </a:r>
                      <a:r>
                        <a:rPr sz="1400" spc="-5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461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188595" marR="68580">
                        <a:lnSpc>
                          <a:spcPts val="1580"/>
                        </a:lnSpc>
                        <a:spcBef>
                          <a:spcPts val="495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Размещение</a:t>
                      </a:r>
                      <a:r>
                        <a:rPr sz="1400" spc="-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баннера </a:t>
                      </a:r>
                      <a:r>
                        <a:rPr sz="1400" spc="-3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внутри</a:t>
                      </a:r>
                      <a:r>
                        <a:rPr sz="1400" spc="-6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4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каждой</a:t>
                      </a: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новости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286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635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635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332105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878</a:t>
                      </a: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х</a:t>
                      </a: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170мм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5557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635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4</a:t>
                      </a:r>
                      <a:r>
                        <a:rPr lang="ru-RU" sz="140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sz="1400" spc="-50" dirty="0" smtClean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5557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635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217926" y="4659629"/>
            <a:ext cx="301053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254" dirty="0">
                <a:solidFill>
                  <a:srgbClr val="373435"/>
                </a:solidFill>
                <a:latin typeface="Tahoma"/>
                <a:cs typeface="Tahoma"/>
              </a:rPr>
              <a:t>Баннерная</a:t>
            </a:r>
            <a:r>
              <a:rPr sz="2500" b="1" spc="120" dirty="0">
                <a:solidFill>
                  <a:srgbClr val="373435"/>
                </a:solidFill>
                <a:latin typeface="Tahoma"/>
                <a:cs typeface="Tahoma"/>
              </a:rPr>
              <a:t> </a:t>
            </a:r>
            <a:r>
              <a:rPr sz="2500" b="1" spc="-50" dirty="0">
                <a:solidFill>
                  <a:srgbClr val="373435"/>
                </a:solidFill>
                <a:latin typeface="Tahoma"/>
                <a:cs typeface="Tahoma"/>
              </a:rPr>
              <a:t>реклама</a:t>
            </a:r>
            <a:endParaRPr sz="2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80" dirty="0"/>
              <a:t>ПРАЙС-</a:t>
            </a:r>
            <a:r>
              <a:rPr spc="-80" dirty="0"/>
              <a:t>ЛИСТ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23492" y="807783"/>
          <a:ext cx="8998584" cy="23704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5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1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1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650">
                <a:tc>
                  <a:txBody>
                    <a:bodyPr/>
                    <a:lstStyle/>
                    <a:p>
                      <a:pPr marL="18923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b="1" spc="-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Платформа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tc>
                  <a:txBody>
                    <a:bodyPr/>
                    <a:lstStyle/>
                    <a:p>
                      <a:pPr marL="121348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400" b="1" spc="-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Формат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tc>
                  <a:txBody>
                    <a:bodyPr/>
                    <a:lstStyle/>
                    <a:p>
                      <a:pPr marL="64897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400" b="1" spc="-3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Стоимость</a:t>
                      </a:r>
                      <a:r>
                        <a:rPr sz="1400" b="1" spc="-35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тенге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709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YouTube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843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121983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Интервью</a:t>
                      </a:r>
                      <a:r>
                        <a:rPr sz="1400" spc="-7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sz="1400" spc="-7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сюжет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843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64325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700</a:t>
                      </a:r>
                      <a:r>
                        <a:rPr sz="1400" spc="-9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843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295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Facebook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032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121983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Пост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032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64325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250</a:t>
                      </a:r>
                      <a:r>
                        <a:rPr sz="1400" spc="-9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032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95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Instagram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017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1219835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Пост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017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643255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250</a:t>
                      </a:r>
                      <a:r>
                        <a:rPr sz="1400" spc="-9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0175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Telegram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779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121983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Пост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779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64325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250</a:t>
                      </a:r>
                      <a:r>
                        <a:rPr sz="1400" spc="-9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9779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905">
                <a:tc>
                  <a:txBody>
                    <a:bodyPr/>
                    <a:lstStyle/>
                    <a:p>
                      <a:pPr marL="19494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TikTok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303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121983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Пост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303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marL="643255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250</a:t>
                      </a:r>
                      <a:r>
                        <a:rPr sz="1400" spc="-9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303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237738" y="262889"/>
            <a:ext cx="478536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254" dirty="0">
                <a:solidFill>
                  <a:srgbClr val="373435"/>
                </a:solidFill>
                <a:latin typeface="Tahoma"/>
                <a:cs typeface="Tahoma"/>
              </a:rPr>
              <a:t>Размещение</a:t>
            </a:r>
            <a:r>
              <a:rPr sz="2500" b="1" spc="-185" dirty="0">
                <a:solidFill>
                  <a:srgbClr val="373435"/>
                </a:solidFill>
                <a:latin typeface="Tahoma"/>
                <a:cs typeface="Tahoma"/>
              </a:rPr>
              <a:t> </a:t>
            </a:r>
            <a:r>
              <a:rPr sz="2500" b="1" dirty="0">
                <a:solidFill>
                  <a:srgbClr val="373435"/>
                </a:solidFill>
                <a:latin typeface="Tahoma"/>
                <a:cs typeface="Tahoma"/>
              </a:rPr>
              <a:t>в</a:t>
            </a:r>
            <a:r>
              <a:rPr sz="2500" b="1" spc="25" dirty="0">
                <a:solidFill>
                  <a:srgbClr val="373435"/>
                </a:solidFill>
                <a:latin typeface="Tahoma"/>
                <a:cs typeface="Tahoma"/>
              </a:rPr>
              <a:t> </a:t>
            </a:r>
            <a:r>
              <a:rPr sz="2500" b="1" spc="-250" dirty="0">
                <a:solidFill>
                  <a:srgbClr val="373435"/>
                </a:solidFill>
                <a:latin typeface="Tahoma"/>
                <a:cs typeface="Tahoma"/>
              </a:rPr>
              <a:t>социальных</a:t>
            </a:r>
            <a:r>
              <a:rPr sz="2500" b="1" spc="-60" dirty="0">
                <a:solidFill>
                  <a:srgbClr val="373435"/>
                </a:solidFill>
                <a:latin typeface="Tahoma"/>
                <a:cs typeface="Tahoma"/>
              </a:rPr>
              <a:t> </a:t>
            </a:r>
            <a:r>
              <a:rPr sz="2500" b="1" spc="-90" dirty="0">
                <a:solidFill>
                  <a:srgbClr val="373435"/>
                </a:solidFill>
                <a:latin typeface="Tahoma"/>
                <a:cs typeface="Tahoma"/>
              </a:rPr>
              <a:t>сетях</a:t>
            </a:r>
            <a:endParaRPr sz="2500">
              <a:latin typeface="Tahoma"/>
              <a:cs typeface="Tahoma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123492" y="3514597"/>
          <a:ext cx="8999855" cy="1146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9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745">
                <a:tc>
                  <a:txBody>
                    <a:bodyPr/>
                    <a:lstStyle/>
                    <a:p>
                      <a:pPr marL="18923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400" b="1" spc="-35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Дополнительные</a:t>
                      </a:r>
                      <a:r>
                        <a:rPr sz="1400" b="1" spc="6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373435"/>
                          </a:solidFill>
                          <a:latin typeface="Arial"/>
                          <a:cs typeface="Arial"/>
                        </a:rPr>
                        <a:t>услуги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89535" marB="0">
                    <a:lnB w="9525">
                      <a:solidFill>
                        <a:srgbClr val="EB3037"/>
                      </a:solidFill>
                      <a:prstDash val="solid"/>
                    </a:lnB>
                    <a:solidFill>
                      <a:srgbClr val="D2D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189865">
                        <a:lnSpc>
                          <a:spcPct val="100000"/>
                        </a:lnSpc>
                        <a:spcBef>
                          <a:spcPts val="990"/>
                        </a:spcBef>
                        <a:tabLst>
                          <a:tab pos="6369685" algn="l"/>
                        </a:tabLst>
                      </a:pP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Публикация</a:t>
                      </a:r>
                      <a:r>
                        <a:rPr sz="1400" spc="-8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4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материала</a:t>
                      </a:r>
                      <a:r>
                        <a:rPr sz="1400" spc="-7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без</a:t>
                      </a:r>
                      <a:r>
                        <a:rPr sz="1400" spc="4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пометки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4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«Партнерский</a:t>
                      </a:r>
                      <a:r>
                        <a:rPr sz="1400" spc="-8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материал»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	</a:t>
                      </a:r>
                      <a:r>
                        <a:rPr sz="1400" spc="-4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Наценка</a:t>
                      </a:r>
                      <a:r>
                        <a:rPr sz="1400" spc="-3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30%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5730" marB="0">
                    <a:lnT w="9525">
                      <a:solidFill>
                        <a:srgbClr val="EB3037"/>
                      </a:solidFill>
                      <a:prstDash val="solid"/>
                    </a:lnT>
                    <a:lnB w="635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0360">
                <a:tc>
                  <a:txBody>
                    <a:bodyPr/>
                    <a:lstStyle/>
                    <a:p>
                      <a:pPr marL="189865">
                        <a:lnSpc>
                          <a:spcPct val="100000"/>
                        </a:lnSpc>
                        <a:spcBef>
                          <a:spcPts val="685"/>
                        </a:spcBef>
                        <a:tabLst>
                          <a:tab pos="6369685" algn="l"/>
                        </a:tabLst>
                      </a:pPr>
                      <a:r>
                        <a:rPr sz="1400" spc="-3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Закрепление</a:t>
                      </a:r>
                      <a:r>
                        <a:rPr sz="1400" spc="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материала</a:t>
                      </a:r>
                      <a:r>
                        <a:rPr sz="1400" spc="3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400" spc="-6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главных</a:t>
                      </a:r>
                      <a:r>
                        <a:rPr sz="1400" spc="-10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новостях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на</a:t>
                      </a:r>
                      <a:r>
                        <a:rPr sz="1400" spc="-7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24</a:t>
                      </a:r>
                      <a:r>
                        <a:rPr sz="1400" spc="-75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часа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	100</a:t>
                      </a:r>
                      <a:r>
                        <a:rPr sz="1400" spc="-9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000</a:t>
                      </a:r>
                      <a:r>
                        <a:rPr sz="1400" spc="-9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373435"/>
                          </a:solidFill>
                          <a:latin typeface="Microsoft Sans Serif"/>
                          <a:cs typeface="Microsoft Sans Serif"/>
                        </a:rPr>
                        <a:t>тенге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86995" marB="0">
                    <a:lnT w="6350">
                      <a:solidFill>
                        <a:srgbClr val="EB3037"/>
                      </a:solidFill>
                      <a:prstDash val="solid"/>
                    </a:lnT>
                    <a:lnB w="6350">
                      <a:solidFill>
                        <a:srgbClr val="EB3037"/>
                      </a:solidFill>
                      <a:prstDash val="soli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3256026" y="5056377"/>
            <a:ext cx="7037705" cy="119824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>
              <a:lnSpc>
                <a:spcPts val="1610"/>
              </a:lnSpc>
              <a:spcBef>
                <a:spcPts val="200"/>
              </a:spcBef>
            </a:pPr>
            <a:r>
              <a:rPr sz="1400" b="1" spc="-10" dirty="0">
                <a:solidFill>
                  <a:srgbClr val="373435"/>
                </a:solidFill>
                <a:latin typeface="Arial"/>
                <a:cs typeface="Arial"/>
              </a:rPr>
              <a:t>По</a:t>
            </a:r>
            <a:r>
              <a:rPr sz="1400" b="1" spc="-9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373435"/>
                </a:solidFill>
                <a:latin typeface="Arial"/>
                <a:cs typeface="Arial"/>
              </a:rPr>
              <a:t>вопросам</a:t>
            </a:r>
            <a:r>
              <a:rPr sz="1400" b="1" spc="-5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373435"/>
                </a:solidFill>
                <a:latin typeface="Arial"/>
                <a:cs typeface="Arial"/>
              </a:rPr>
              <a:t>размещения</a:t>
            </a:r>
            <a:r>
              <a:rPr sz="1400" b="1" spc="5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spc="-30" dirty="0">
                <a:solidFill>
                  <a:srgbClr val="373435"/>
                </a:solidFill>
                <a:latin typeface="Arial"/>
                <a:cs typeface="Arial"/>
              </a:rPr>
              <a:t>рекламы</a:t>
            </a:r>
            <a:r>
              <a:rPr sz="1400" b="1" spc="-65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373435"/>
                </a:solidFill>
                <a:latin typeface="Arial"/>
                <a:cs typeface="Arial"/>
              </a:rPr>
              <a:t>и</a:t>
            </a:r>
            <a:r>
              <a:rPr sz="1400" b="1" spc="-8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spc="-40" dirty="0">
                <a:solidFill>
                  <a:srgbClr val="373435"/>
                </a:solidFill>
                <a:latin typeface="Arial"/>
                <a:cs typeface="Arial"/>
              </a:rPr>
              <a:t>PR-</a:t>
            </a:r>
            <a:r>
              <a:rPr sz="1400" b="1" spc="-30" dirty="0">
                <a:solidFill>
                  <a:srgbClr val="373435"/>
                </a:solidFill>
                <a:latin typeface="Arial"/>
                <a:cs typeface="Arial"/>
              </a:rPr>
              <a:t>материалов,</a:t>
            </a:r>
            <a:r>
              <a:rPr sz="1400" b="1" spc="45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spc="-35" dirty="0">
                <a:solidFill>
                  <a:srgbClr val="373435"/>
                </a:solidFill>
                <a:latin typeface="Arial"/>
                <a:cs typeface="Arial"/>
              </a:rPr>
              <a:t>условиям</a:t>
            </a:r>
            <a:r>
              <a:rPr sz="1400" b="1" spc="-6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373435"/>
                </a:solidFill>
                <a:latin typeface="Arial"/>
                <a:cs typeface="Arial"/>
              </a:rPr>
              <a:t>сотрудничества: </a:t>
            </a:r>
            <a:r>
              <a:rPr sz="1400" b="1" u="sng" spc="-10" dirty="0">
                <a:solidFill>
                  <a:srgbClr val="0000C4"/>
                </a:solidFill>
                <a:uFill>
                  <a:solidFill>
                    <a:srgbClr val="0000C4"/>
                  </a:solidFill>
                </a:uFill>
                <a:latin typeface="Arial"/>
                <a:cs typeface="Arial"/>
                <a:hlinkClick r:id="rId2"/>
              </a:rPr>
              <a:t>info@exclusive.kz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20"/>
              </a:spcBef>
            </a:pPr>
            <a:r>
              <a:rPr sz="1400" b="1" dirty="0">
                <a:solidFill>
                  <a:srgbClr val="373435"/>
                </a:solidFill>
                <a:latin typeface="Arial"/>
                <a:cs typeface="Arial"/>
              </a:rPr>
              <a:t>Тел.:</a:t>
            </a:r>
            <a:r>
              <a:rPr sz="1400" b="1" spc="-25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373435"/>
                </a:solidFill>
                <a:latin typeface="Arial"/>
                <a:cs typeface="Arial"/>
              </a:rPr>
              <a:t>+7</a:t>
            </a:r>
            <a:r>
              <a:rPr sz="1400" b="1" spc="-45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373435"/>
                </a:solidFill>
                <a:latin typeface="Arial"/>
                <a:cs typeface="Arial"/>
              </a:rPr>
              <a:t>777</a:t>
            </a:r>
            <a:r>
              <a:rPr sz="1400" b="1" spc="-20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373435"/>
                </a:solidFill>
                <a:latin typeface="Arial"/>
                <a:cs typeface="Arial"/>
              </a:rPr>
              <a:t>017</a:t>
            </a:r>
            <a:r>
              <a:rPr sz="1400" b="1" spc="-25" dirty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373435"/>
                </a:solidFill>
                <a:latin typeface="Arial"/>
                <a:cs typeface="Arial"/>
              </a:rPr>
              <a:t>70</a:t>
            </a:r>
            <a:r>
              <a:rPr sz="1400" b="1" spc="-25" dirty="0">
                <a:solidFill>
                  <a:srgbClr val="373435"/>
                </a:solidFill>
                <a:latin typeface="Arial"/>
                <a:cs typeface="Arial"/>
              </a:rPr>
              <a:t> 71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35"/>
              </a:spcBef>
            </a:pP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C4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405</Words>
  <Application>Microsoft Office PowerPoint</Application>
  <PresentationFormat>Произвольный</PresentationFormat>
  <Paragraphs>102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Microsoft Sans Serif</vt:lpstr>
      <vt:lpstr>Tahoma</vt:lpstr>
      <vt:lpstr>Times New Roman</vt:lpstr>
      <vt:lpstr>Office Theme</vt:lpstr>
      <vt:lpstr>Презентация PowerPoint</vt:lpstr>
      <vt:lpstr>Приглашаем в экосистему exclusive.kz, в которую вовлечено более 5 млн. человек ежемесячно</vt:lpstr>
      <vt:lpstr>exclusive</vt:lpstr>
      <vt:lpstr>Н а ш и  партнёры</vt:lpstr>
      <vt:lpstr>ПРАЙС-ЛИСТ</vt:lpstr>
      <vt:lpstr>ПРАЙС-ЛИСТ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</dc:title>
  <dc:creator>Жанель, Алуа, Жанибек</dc:creator>
  <cp:lastModifiedBy>ASUS</cp:lastModifiedBy>
  <cp:revision>6</cp:revision>
  <dcterms:created xsi:type="dcterms:W3CDTF">2026-09-14T06:42:19Z</dcterms:created>
  <dcterms:modified xsi:type="dcterms:W3CDTF">2026-09-15T07:19:24Z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2026-09-14T00:00:00Z</vt:filetime>
  </property>
  <property fmtid="{D5CDD505-2E9C-101B-9397-08002B2CF9AE}" pid="4" name="LastSaved">
    <vt:filetime>2026-09-14T00:00:00Z</vt:filetime>
  </property>
</Properties>
</file>